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06" r:id="rId31"/>
    <p:sldId id="307" r:id="rId32"/>
    <p:sldId id="308" r:id="rId33"/>
    <p:sldId id="310" r:id="rId34"/>
    <p:sldId id="300" r:id="rId35"/>
    <p:sldId id="311" r:id="rId36"/>
    <p:sldId id="334" r:id="rId37"/>
    <p:sldId id="313" r:id="rId38"/>
    <p:sldId id="302" r:id="rId39"/>
    <p:sldId id="335" r:id="rId40"/>
    <p:sldId id="338" r:id="rId41"/>
    <p:sldId id="337" r:id="rId42"/>
    <p:sldId id="339" r:id="rId43"/>
    <p:sldId id="341" r:id="rId44"/>
    <p:sldId id="342" r:id="rId45"/>
    <p:sldId id="343" r:id="rId46"/>
    <p:sldId id="344" r:id="rId47"/>
    <p:sldId id="305" r:id="rId48"/>
    <p:sldId id="298" r:id="rId49"/>
  </p:sldIdLst>
  <p:sldSz cx="18288000" cy="10287000"/>
  <p:notesSz cx="6858000" cy="9144000"/>
  <p:embeddedFontLst>
    <p:embeddedFont>
      <p:font typeface="Cambria" panose="02040503050406030204" pitchFamily="18" charset="0"/>
      <p:regular r:id="rId51"/>
      <p:bold r:id="rId52"/>
      <p:italic r:id="rId53"/>
      <p:boldItalic r:id="rId54"/>
    </p:embeddedFont>
    <p:embeddedFont>
      <p:font typeface="Cambria Bold" panose="02040803050406030204" pitchFamily="18" charset="0"/>
      <p:regular r:id="rId55"/>
      <p:bold r:id="rId56"/>
    </p:embeddedFont>
    <p:embeddedFont>
      <p:font typeface="Cambria Bold Italics" panose="020B0604020202020204" charset="0"/>
      <p:regular r:id="rId57"/>
    </p:embeddedFont>
    <p:embeddedFont>
      <p:font typeface="League Spartan" panose="020B0604020202020204" charset="0"/>
      <p:regular r:id="rId58"/>
    </p:embeddedFont>
    <p:embeddedFont>
      <p:font typeface="Times New Roman Bold" panose="02020803070505020304" pitchFamily="18" charset="0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E5DE039-7BC2-4C53-A917-6E39B388076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15091-121C-85B4-130E-A13EE748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30BB62-0086-B645-DE86-7C64476A3F75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28FBF-91D2-3AF6-6808-223E406E55CD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BD0B3-8A9C-1EA3-504D-2D7CC573B7E0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2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87378-AC89-C000-1D3B-78ACCA13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511EB-4DEF-E19A-CB10-E72305BE65DB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B17B3-D2E0-1403-C9A4-CD7C95B56DE1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83C3B-1D97-B01A-0CBC-8D6E66999D9A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79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7A730-3CCB-1F5A-F9D0-89B5C2EDA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1D2A36-C9AE-BC1A-4B45-9FE17C5E17B7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20674-381C-CEF5-08FE-2864B6D1D8AC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1420-E9AB-E162-C546-E58CF986C1B7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72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190A-B7E1-6B8B-777A-47DA4DDC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3BFDC-008C-1FB7-CDA0-35F94FA01C0D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C542B-FD7A-9ACF-C1E8-9E4227C4B3BD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9885C-36A7-637B-F84A-DBAC45B03515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58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1A18C-CCDB-F61A-0B39-E6D53C8DA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FEBEE-6A39-AF44-CE36-C5CC22F0FF2A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2FD62-2C2E-52AD-3AD6-FC7071F85D18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8C3B3-7C73-5E85-85B4-45FA7039DA10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4932-CAEA-8911-BB19-FB498B8E7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002B8-7E1A-32FC-03EE-774D7076F26E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0E1B-A077-F9FD-6914-41B4FAAA2051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6AF92-276E-F684-0081-598D79B46BF6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41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A421A-70A7-11E2-2793-185C52034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6AF2E-1174-73C4-5450-EC2FAA314F79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F032A-53E2-34C2-B6FF-1F3B5671DDC3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5D8C8-22A7-70A3-83B3-69637E05C1B0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16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B4AB-EC29-03D3-F6DC-1EA92E6E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B5252-80C7-192A-250F-28968E8517D6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1DDDB-6A63-6776-707D-AA8038582C97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DAF49-5138-575D-0DBE-C9C17A5B056F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5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3E07E-119A-56E0-BD26-B5B6B7F32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86D8B-6A27-5A35-2C67-C17107C27407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DFFAC-142A-8AED-8196-FBF5387171F6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7E783-41C3-C449-BBA1-13044EC81CD7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93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5A55C3C-F9E1-4769-981C-3D47317139C8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186/s40561-019-0089-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186/s40561-019-0089-y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42680" y="-302400"/>
            <a:ext cx="6609729" cy="10629944"/>
            <a:chOff x="0" y="0"/>
            <a:chExt cx="8812972" cy="14173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2911" cy="14173200"/>
            </a:xfrm>
            <a:custGeom>
              <a:avLst/>
              <a:gdLst/>
              <a:ahLst/>
              <a:cxnLst/>
              <a:rect l="l" t="t" r="r" b="b"/>
              <a:pathLst>
                <a:path w="8812911" h="14173200">
                  <a:moveTo>
                    <a:pt x="6798564" y="14173200"/>
                  </a:moveTo>
                  <a:lnTo>
                    <a:pt x="2014347" y="14173200"/>
                  </a:lnTo>
                  <a:cubicBezTo>
                    <a:pt x="901446" y="14173200"/>
                    <a:pt x="0" y="13158470"/>
                    <a:pt x="0" y="11905488"/>
                  </a:cubicBezTo>
                  <a:lnTo>
                    <a:pt x="0" y="2267712"/>
                  </a:lnTo>
                  <a:cubicBezTo>
                    <a:pt x="0" y="1014857"/>
                    <a:pt x="901446" y="0"/>
                    <a:pt x="2014347" y="0"/>
                  </a:cubicBezTo>
                  <a:lnTo>
                    <a:pt x="6798564" y="0"/>
                  </a:lnTo>
                  <a:cubicBezTo>
                    <a:pt x="7911465" y="0"/>
                    <a:pt x="8812911" y="1014857"/>
                    <a:pt x="8812911" y="2267712"/>
                  </a:cubicBezTo>
                  <a:lnTo>
                    <a:pt x="8812911" y="11905488"/>
                  </a:lnTo>
                  <a:cubicBezTo>
                    <a:pt x="8812911" y="13158343"/>
                    <a:pt x="7911465" y="14173200"/>
                    <a:pt x="6798564" y="14173200"/>
                  </a:cubicBezTo>
                  <a:close/>
                </a:path>
              </a:pathLst>
            </a:custGeom>
            <a:blipFill>
              <a:blip r:embed="rId4"/>
              <a:stretch>
                <a:fillRect l="-102141" r="-1021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-608302"/>
            <a:ext cx="8140247" cy="5246370"/>
            <a:chOff x="0" y="0"/>
            <a:chExt cx="10853663" cy="69951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53674" cy="6995160"/>
            </a:xfrm>
            <a:custGeom>
              <a:avLst/>
              <a:gdLst/>
              <a:ahLst/>
              <a:cxnLst/>
              <a:rect l="l" t="t" r="r" b="b"/>
              <a:pathLst>
                <a:path w="10853674" h="6995160">
                  <a:moveTo>
                    <a:pt x="8270494" y="0"/>
                  </a:moveTo>
                  <a:lnTo>
                    <a:pt x="2583180" y="0"/>
                  </a:lnTo>
                  <a:cubicBezTo>
                    <a:pt x="1156970" y="0"/>
                    <a:pt x="0" y="745744"/>
                    <a:pt x="0" y="1664843"/>
                  </a:cubicBezTo>
                  <a:lnTo>
                    <a:pt x="0" y="6995160"/>
                  </a:lnTo>
                  <a:lnTo>
                    <a:pt x="8270494" y="6995160"/>
                  </a:lnTo>
                  <a:cubicBezTo>
                    <a:pt x="9696703" y="6995160"/>
                    <a:pt x="10853674" y="6249416"/>
                    <a:pt x="10853674" y="5330317"/>
                  </a:cubicBezTo>
                  <a:lnTo>
                    <a:pt x="10853674" y="0"/>
                  </a:lnTo>
                  <a:lnTo>
                    <a:pt x="8270494" y="0"/>
                  </a:lnTo>
                  <a:close/>
                </a:path>
              </a:pathLst>
            </a:custGeom>
            <a:blipFill>
              <a:blip r:embed="rId5"/>
              <a:stretch>
                <a:fillRect t="-1719" b="-17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4648869"/>
            <a:ext cx="12919875" cy="386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6"/>
              </a:lnSpc>
            </a:pPr>
            <a:r>
              <a:rPr lang="en-US" sz="583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 Based Training an Assessment  Tool For Vocational Education</a:t>
            </a:r>
          </a:p>
          <a:p>
            <a:pPr algn="l">
              <a:lnSpc>
                <a:spcPts val="5506"/>
              </a:lnSpc>
            </a:pPr>
            <a:r>
              <a:rPr lang="en-US" sz="3933">
                <a:solidFill>
                  <a:srgbClr val="808FA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24-25J-185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00701" y="273468"/>
            <a:ext cx="7686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1511" y="2871592"/>
            <a:ext cx="15557789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999" b="1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How can AI-Viva sessions be developed to provide personalized assessments and enhance learning outcomes?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173580"/>
            <a:chOff x="0" y="0"/>
            <a:chExt cx="24384000" cy="15647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564767"/>
            </a:xfrm>
            <a:custGeom>
              <a:avLst/>
              <a:gdLst/>
              <a:ahLst/>
              <a:cxnLst/>
              <a:rect l="l" t="t" r="r" b="b"/>
              <a:pathLst>
                <a:path w="24384000" h="1564767">
                  <a:moveTo>
                    <a:pt x="0" y="0"/>
                  </a:moveTo>
                  <a:lnTo>
                    <a:pt x="24384000" y="0"/>
                  </a:lnTo>
                  <a:lnTo>
                    <a:pt x="24384000" y="1564767"/>
                  </a:lnTo>
                  <a:lnTo>
                    <a:pt x="0" y="1564767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132409" y="1874692"/>
          <a:ext cx="14008100" cy="6527801"/>
        </p:xfrm>
        <a:graphic>
          <a:graphicData uri="http://schemas.openxmlformats.org/drawingml/2006/table">
            <a:tbl>
              <a:tblPr/>
              <a:tblGrid>
                <a:gridCol w="416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9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7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2656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Traditional ITS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AI-Driven Assessment Systems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Proposed System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5373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AI-Driven Viva Simulations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5373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Comprehensive NLP for Assessment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39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Context-Aware Adaptive Learning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9902225" y="5164198"/>
            <a:ext cx="1228568" cy="1152620"/>
            <a:chOff x="0" y="0"/>
            <a:chExt cx="1638091" cy="15368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8046" cy="1536827"/>
            </a:xfrm>
            <a:custGeom>
              <a:avLst/>
              <a:gdLst/>
              <a:ahLst/>
              <a:cxnLst/>
              <a:rect l="l" t="t" r="r" b="b"/>
              <a:pathLst>
                <a:path w="1638046" h="1536827">
                  <a:moveTo>
                    <a:pt x="0" y="0"/>
                  </a:moveTo>
                  <a:lnTo>
                    <a:pt x="1638046" y="0"/>
                  </a:lnTo>
                  <a:lnTo>
                    <a:pt x="1638046" y="1536827"/>
                  </a:lnTo>
                  <a:lnTo>
                    <a:pt x="0" y="153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" r="-2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68100" y="7003361"/>
            <a:ext cx="1107513" cy="1039049"/>
            <a:chOff x="0" y="0"/>
            <a:chExt cx="1476684" cy="13853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6629" cy="1385443"/>
            </a:xfrm>
            <a:custGeom>
              <a:avLst/>
              <a:gdLst/>
              <a:ahLst/>
              <a:cxnLst/>
              <a:rect l="l" t="t" r="r" b="b"/>
              <a:pathLst>
                <a:path w="1476629" h="1385443">
                  <a:moveTo>
                    <a:pt x="0" y="0"/>
                  </a:moveTo>
                  <a:lnTo>
                    <a:pt x="1476629" y="0"/>
                  </a:lnTo>
                  <a:lnTo>
                    <a:pt x="1476629" y="1385443"/>
                  </a:lnTo>
                  <a:lnTo>
                    <a:pt x="0" y="138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" r="-3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68100" y="5143500"/>
            <a:ext cx="1107513" cy="1039049"/>
            <a:chOff x="0" y="0"/>
            <a:chExt cx="1476684" cy="13853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76629" cy="1385443"/>
            </a:xfrm>
            <a:custGeom>
              <a:avLst/>
              <a:gdLst/>
              <a:ahLst/>
              <a:cxnLst/>
              <a:rect l="l" t="t" r="r" b="b"/>
              <a:pathLst>
                <a:path w="1476629" h="1385443">
                  <a:moveTo>
                    <a:pt x="0" y="0"/>
                  </a:moveTo>
                  <a:lnTo>
                    <a:pt x="1476629" y="0"/>
                  </a:lnTo>
                  <a:lnTo>
                    <a:pt x="1476629" y="1385443"/>
                  </a:lnTo>
                  <a:lnTo>
                    <a:pt x="0" y="138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" r="-3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868100" y="3448152"/>
            <a:ext cx="1107513" cy="1039049"/>
            <a:chOff x="0" y="0"/>
            <a:chExt cx="1476684" cy="13853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76629" cy="1385443"/>
            </a:xfrm>
            <a:custGeom>
              <a:avLst/>
              <a:gdLst/>
              <a:ahLst/>
              <a:cxnLst/>
              <a:rect l="l" t="t" r="r" b="b"/>
              <a:pathLst>
                <a:path w="1476629" h="1385443">
                  <a:moveTo>
                    <a:pt x="0" y="0"/>
                  </a:moveTo>
                  <a:lnTo>
                    <a:pt x="1476629" y="0"/>
                  </a:lnTo>
                  <a:lnTo>
                    <a:pt x="1476629" y="1385443"/>
                  </a:lnTo>
                  <a:lnTo>
                    <a:pt x="0" y="138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" r="-3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81171" y="7024059"/>
            <a:ext cx="1349622" cy="1018351"/>
            <a:chOff x="0" y="0"/>
            <a:chExt cx="1799496" cy="135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300701" y="124828"/>
            <a:ext cx="7686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Gap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844775" y="5164198"/>
            <a:ext cx="1349622" cy="1018351"/>
            <a:chOff x="0" y="0"/>
            <a:chExt cx="1799496" cy="13578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44775" y="7024059"/>
            <a:ext cx="1349622" cy="1018351"/>
            <a:chOff x="0" y="0"/>
            <a:chExt cx="1799496" cy="13578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81171" y="3468850"/>
            <a:ext cx="1349622" cy="1018351"/>
            <a:chOff x="0" y="0"/>
            <a:chExt cx="1799496" cy="13578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44775" y="3448152"/>
            <a:ext cx="1349622" cy="1018351"/>
            <a:chOff x="0" y="0"/>
            <a:chExt cx="1799496" cy="13578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6529" y="12472"/>
            <a:ext cx="10111471" cy="10287000"/>
            <a:chOff x="0" y="0"/>
            <a:chExt cx="13481961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81938" cy="13716000"/>
            </a:xfrm>
            <a:custGeom>
              <a:avLst/>
              <a:gdLst/>
              <a:ahLst/>
              <a:cxnLst/>
              <a:rect l="l" t="t" r="r" b="b"/>
              <a:pathLst>
                <a:path w="13481938" h="13716000">
                  <a:moveTo>
                    <a:pt x="0" y="0"/>
                  </a:moveTo>
                  <a:lnTo>
                    <a:pt x="13481938" y="0"/>
                  </a:lnTo>
                  <a:lnTo>
                    <a:pt x="1348193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11402" y="3712934"/>
            <a:ext cx="6501765" cy="9525"/>
            <a:chOff x="0" y="0"/>
            <a:chExt cx="8669020" cy="12700"/>
          </a:xfrm>
        </p:grpSpPr>
        <p:sp>
          <p:nvSpPr>
            <p:cNvPr id="7" name="Freeform 7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11402" y="5775320"/>
            <a:ext cx="6501765" cy="9525"/>
            <a:chOff x="0" y="0"/>
            <a:chExt cx="8669020" cy="12700"/>
          </a:xfrm>
        </p:grpSpPr>
        <p:sp>
          <p:nvSpPr>
            <p:cNvPr id="9" name="Freeform 9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37940" y="9770332"/>
            <a:ext cx="1004544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|   Vilajini.Y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  24-25J-185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3624" y="3684359"/>
            <a:ext cx="586863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sz="7198" b="1" i="1" spc="-5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Methodology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98558" y="2436584"/>
            <a:ext cx="466052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16165" y="6398733"/>
            <a:ext cx="471201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Requirements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92837" y="4441597"/>
            <a:ext cx="687885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Tools and Technologies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00701" y="273468"/>
            <a:ext cx="7686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8" name="Freeform 8"/>
          <p:cNvSpPr/>
          <p:nvPr/>
        </p:nvSpPr>
        <p:spPr>
          <a:xfrm>
            <a:off x="3850105" y="3045192"/>
            <a:ext cx="10587789" cy="4196615"/>
          </a:xfrm>
          <a:custGeom>
            <a:avLst/>
            <a:gdLst/>
            <a:ahLst/>
            <a:cxnLst/>
            <a:rect l="l" t="t" r="r" b="b"/>
            <a:pathLst>
              <a:path w="10587789" h="4196615">
                <a:moveTo>
                  <a:pt x="0" y="0"/>
                </a:moveTo>
                <a:lnTo>
                  <a:pt x="10587789" y="0"/>
                </a:lnTo>
                <a:lnTo>
                  <a:pt x="10587789" y="4196615"/>
                </a:lnTo>
                <a:lnTo>
                  <a:pt x="0" y="4196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8152" y="273468"/>
            <a:ext cx="902450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Tools and Technologies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9240" y="2222390"/>
            <a:ext cx="11170921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250" lvl="1" indent="-301625" algn="l">
              <a:lnSpc>
                <a:spcPts val="5999"/>
              </a:lnSpc>
              <a:buFont typeface="Arial"/>
              <a:buChar char="•"/>
            </a:pPr>
            <a:r>
              <a:rPr lang="en-US" sz="4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Flask (Python)</a:t>
            </a:r>
          </a:p>
          <a:p>
            <a:pPr marL="603250" lvl="1" indent="-301625" algn="l">
              <a:lnSpc>
                <a:spcPts val="5999"/>
              </a:lnSpc>
              <a:buFont typeface="Arial"/>
              <a:buChar char="•"/>
            </a:pPr>
            <a:r>
              <a:rPr lang="en-US" sz="4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Google-Cloud-API</a:t>
            </a:r>
          </a:p>
          <a:p>
            <a:pPr marL="603250" lvl="1" indent="-301625" algn="l">
              <a:lnSpc>
                <a:spcPts val="5999"/>
              </a:lnSpc>
              <a:buFont typeface="Arial"/>
              <a:buChar char="•"/>
            </a:pPr>
            <a:r>
              <a:rPr lang="en-US" sz="4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ChatGPT-API for AI-Chatbot</a:t>
            </a:r>
          </a:p>
        </p:txBody>
      </p:sp>
      <p:sp>
        <p:nvSpPr>
          <p:cNvPr id="9" name="Freeform 9"/>
          <p:cNvSpPr/>
          <p:nvPr/>
        </p:nvSpPr>
        <p:spPr>
          <a:xfrm>
            <a:off x="15849600" y="4000500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468600" y="57531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715999" y="4381500"/>
            <a:ext cx="990600" cy="990601"/>
          </a:xfrm>
          <a:custGeom>
            <a:avLst/>
            <a:gdLst/>
            <a:ahLst/>
            <a:cxnLst/>
            <a:rect l="l" t="t" r="r" b="b"/>
            <a:pathLst>
              <a:path w="990600" h="990601">
                <a:moveTo>
                  <a:pt x="0" y="0"/>
                </a:moveTo>
                <a:lnTo>
                  <a:pt x="990600" y="0"/>
                </a:lnTo>
                <a:lnTo>
                  <a:pt x="990600" y="990601"/>
                </a:lnTo>
                <a:lnTo>
                  <a:pt x="0" y="990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8152" y="273468"/>
            <a:ext cx="9024507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Requirements</a:t>
            </a:r>
          </a:p>
          <a:p>
            <a:pPr algn="ctr">
              <a:lnSpc>
                <a:spcPts val="6959"/>
              </a:lnSpc>
            </a:pPr>
            <a:endParaRPr lang="en-US" sz="5798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71" y="1925959"/>
            <a:ext cx="7680889" cy="84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Functional Requirements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6440" y="1995588"/>
            <a:ext cx="9265921" cy="1607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NON-Functional Requirements </a:t>
            </a:r>
          </a:p>
          <a:p>
            <a:pPr algn="l">
              <a:lnSpc>
                <a:spcPts val="5999"/>
              </a:lnSpc>
            </a:pPr>
            <a:endParaRPr lang="en-US" sz="49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5840" y="2893695"/>
            <a:ext cx="6798968" cy="488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</a:t>
            </a:r>
          </a:p>
          <a:p>
            <a:pPr marL="482092" lvl="1" indent="-241046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AI-Viva Session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 bot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Analytics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Management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Module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External Systems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07517" y="3043686"/>
            <a:ext cx="8512843" cy="617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Usability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Maintainability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Localization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Backup and Recovery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8152" y="273468"/>
            <a:ext cx="9024507" cy="8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667000"/>
            <a:ext cx="18288000" cy="45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Chassignol, M., Khoroshavin, A., Klimova, A., &amp; Bilyatdinova, A. (2018). Artificial intelligence trends in education: A narrative overview. Procedia Computer Science, 136, 16-24.</a:t>
            </a: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Huang, G.-B., Zhu, Q.-Y., &amp; Siew, C.-K. (2006). Extreme learning machine: theory and applications. Neurocomputing, 70(1-3), 489-501.</a:t>
            </a: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Jean-Charles, A. (2018). Internet of Things in Education: Artificial Intelligence Voice Assistant in the Classroom. Society for Information Technology &amp; Teacher Education International Conference, 883-885.</a:t>
            </a: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Patrick, S., Kennedy, K., &amp; Powell, A. (2013). Mean what you say: Defining and integrating personalised, blended and competency education. International Association for K-12 Online Learning.</a:t>
            </a:r>
          </a:p>
          <a:p>
            <a:pPr algn="ctr">
              <a:lnSpc>
                <a:spcPts val="3240"/>
              </a:lnSpc>
            </a:pPr>
            <a:endParaRPr lang="en-US" sz="2700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ctr">
              <a:lnSpc>
                <a:spcPts val="3240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855663"/>
            <a:ext cx="14878641" cy="8402637"/>
          </a:xfrm>
          <a:custGeom>
            <a:avLst/>
            <a:gdLst/>
            <a:ahLst/>
            <a:cxnLst/>
            <a:rect l="l" t="t" r="r" b="b"/>
            <a:pathLst>
              <a:path w="14878641" h="8402637">
                <a:moveTo>
                  <a:pt x="0" y="0"/>
                </a:moveTo>
                <a:lnTo>
                  <a:pt x="14878641" y="0"/>
                </a:lnTo>
                <a:lnTo>
                  <a:pt x="14878641" y="8402637"/>
                </a:lnTo>
                <a:lnTo>
                  <a:pt x="0" y="840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2" t="-7368" r="-46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52809" y="-756804"/>
            <a:ext cx="7582308" cy="11800607"/>
            <a:chOff x="0" y="0"/>
            <a:chExt cx="10109744" cy="157341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09708" cy="15734157"/>
            </a:xfrm>
            <a:custGeom>
              <a:avLst/>
              <a:gdLst/>
              <a:ahLst/>
              <a:cxnLst/>
              <a:rect l="l" t="t" r="r" b="b"/>
              <a:pathLst>
                <a:path w="10109708" h="15734157">
                  <a:moveTo>
                    <a:pt x="0" y="0"/>
                  </a:moveTo>
                  <a:lnTo>
                    <a:pt x="10109708" y="0"/>
                  </a:lnTo>
                  <a:lnTo>
                    <a:pt x="10109708" y="15734157"/>
                  </a:lnTo>
                  <a:lnTo>
                    <a:pt x="0" y="15734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816" r="-278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1534" y="1028700"/>
            <a:ext cx="9478203" cy="655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6"/>
              </a:lnSpc>
            </a:pPr>
            <a:r>
              <a:rPr lang="en-US" sz="7297" b="1" i="1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Skill-Based Personalized Learning Path</a:t>
            </a:r>
          </a:p>
          <a:p>
            <a:pPr algn="ctr">
              <a:lnSpc>
                <a:spcPts val="8756"/>
              </a:lnSpc>
            </a:pPr>
            <a:endParaRPr lang="en-US" sz="7297" b="1" i="1" dirty="0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r">
              <a:lnSpc>
                <a:spcPts val="5307"/>
              </a:lnSpc>
            </a:pPr>
            <a:r>
              <a:rPr lang="en-US" sz="4422" b="1" i="1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IT20657314</a:t>
            </a:r>
          </a:p>
          <a:p>
            <a:pPr algn="r">
              <a:lnSpc>
                <a:spcPts val="5307"/>
              </a:lnSpc>
            </a:pPr>
            <a:r>
              <a:rPr lang="en-US" sz="4422" b="1" i="1" dirty="0" err="1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Sujeevan.R</a:t>
            </a:r>
            <a:endParaRPr lang="en-US" sz="4422" b="1" i="1" dirty="0">
              <a:solidFill>
                <a:srgbClr val="122E54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r">
              <a:lnSpc>
                <a:spcPts val="5307"/>
              </a:lnSpc>
            </a:pPr>
            <a:r>
              <a:rPr lang="en-US" sz="4422" b="1" i="1" spc="-3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Information Technology</a:t>
            </a:r>
            <a:r>
              <a:rPr lang="en-US" sz="4422" b="1" i="1" spc="-3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21280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6529" y="-4762"/>
            <a:ext cx="10111471" cy="10291762"/>
            <a:chOff x="0" y="0"/>
            <a:chExt cx="13481961" cy="13722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81938" cy="13722350"/>
            </a:xfrm>
            <a:custGeom>
              <a:avLst/>
              <a:gdLst/>
              <a:ahLst/>
              <a:cxnLst/>
              <a:rect l="l" t="t" r="r" b="b"/>
              <a:pathLst>
                <a:path w="13481938" h="13722350">
                  <a:moveTo>
                    <a:pt x="0" y="0"/>
                  </a:moveTo>
                  <a:lnTo>
                    <a:pt x="13481938" y="0"/>
                  </a:lnTo>
                  <a:lnTo>
                    <a:pt x="13481938" y="13722350"/>
                  </a:lnTo>
                  <a:lnTo>
                    <a:pt x="0" y="1372235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11991" y="2653557"/>
            <a:ext cx="586863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sz="7198" b="1" i="1" spc="-5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84650" y="1237396"/>
            <a:ext cx="349522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Backround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81382" y="6620812"/>
            <a:ext cx="6501765" cy="9525"/>
            <a:chOff x="0" y="0"/>
            <a:chExt cx="8669020" cy="12700"/>
          </a:xfrm>
        </p:grpSpPr>
        <p:sp>
          <p:nvSpPr>
            <p:cNvPr id="7" name="Freeform 7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21254" y="2687325"/>
            <a:ext cx="542202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21034" y="4014612"/>
            <a:ext cx="471201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Gap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84650" y="5505450"/>
            <a:ext cx="349522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67443" y="6982763"/>
            <a:ext cx="421919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Methodology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764174" y="2323246"/>
            <a:ext cx="6501765" cy="9525"/>
            <a:chOff x="0" y="0"/>
            <a:chExt cx="8669020" cy="12700"/>
          </a:xfrm>
        </p:grpSpPr>
        <p:sp>
          <p:nvSpPr>
            <p:cNvPr id="13" name="Freeform 13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64174" y="3777506"/>
            <a:ext cx="6501765" cy="9525"/>
            <a:chOff x="0" y="0"/>
            <a:chExt cx="8669020" cy="12700"/>
          </a:xfrm>
        </p:grpSpPr>
        <p:sp>
          <p:nvSpPr>
            <p:cNvPr id="15" name="Freeform 15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64174" y="5143500"/>
            <a:ext cx="6501765" cy="9525"/>
            <a:chOff x="0" y="0"/>
            <a:chExt cx="8669020" cy="12700"/>
          </a:xfrm>
        </p:grpSpPr>
        <p:sp>
          <p:nvSpPr>
            <p:cNvPr id="17" name="Freeform 17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246307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 | Sujeevan.R | 24-25J-185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20" name="Freeform 20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27806" y="3391115"/>
            <a:ext cx="3671986" cy="3504771"/>
            <a:chOff x="0" y="0"/>
            <a:chExt cx="4895981" cy="4673028"/>
          </a:xfrm>
        </p:grpSpPr>
        <p:sp>
          <p:nvSpPr>
            <p:cNvPr id="7" name="Freeform 7"/>
            <p:cNvSpPr/>
            <p:nvPr/>
          </p:nvSpPr>
          <p:spPr>
            <a:xfrm>
              <a:off x="-127" y="0"/>
              <a:ext cx="4895977" cy="4673092"/>
            </a:xfrm>
            <a:custGeom>
              <a:avLst/>
              <a:gdLst/>
              <a:ahLst/>
              <a:cxnLst/>
              <a:rect l="l" t="t" r="r" b="b"/>
              <a:pathLst>
                <a:path w="4895977" h="4673092">
                  <a:moveTo>
                    <a:pt x="2448179" y="3683"/>
                  </a:moveTo>
                  <a:cubicBezTo>
                    <a:pt x="1612265" y="0"/>
                    <a:pt x="838200" y="443865"/>
                    <a:pt x="419100" y="1167130"/>
                  </a:cubicBezTo>
                  <a:cubicBezTo>
                    <a:pt x="0" y="1890395"/>
                    <a:pt x="127" y="2782570"/>
                    <a:pt x="419100" y="3505962"/>
                  </a:cubicBezTo>
                  <a:cubicBezTo>
                    <a:pt x="838073" y="4229354"/>
                    <a:pt x="1612138" y="4673092"/>
                    <a:pt x="2448052" y="4669282"/>
                  </a:cubicBezTo>
                  <a:cubicBezTo>
                    <a:pt x="3283966" y="4672965"/>
                    <a:pt x="4058031" y="4229227"/>
                    <a:pt x="4477004" y="3505962"/>
                  </a:cubicBezTo>
                  <a:cubicBezTo>
                    <a:pt x="4895977" y="2782697"/>
                    <a:pt x="4895977" y="1890395"/>
                    <a:pt x="4477004" y="1167130"/>
                  </a:cubicBezTo>
                  <a:cubicBezTo>
                    <a:pt x="4058031" y="443865"/>
                    <a:pt x="3283966" y="0"/>
                    <a:pt x="2448179" y="368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17666" y="3844965"/>
            <a:ext cx="3488055" cy="3329216"/>
            <a:chOff x="0" y="0"/>
            <a:chExt cx="4650740" cy="44389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50740" cy="4439031"/>
            </a:xfrm>
            <a:custGeom>
              <a:avLst/>
              <a:gdLst/>
              <a:ahLst/>
              <a:cxnLst/>
              <a:rect l="l" t="t" r="r" b="b"/>
              <a:pathLst>
                <a:path w="4650740" h="4439031">
                  <a:moveTo>
                    <a:pt x="2325370" y="3556"/>
                  </a:moveTo>
                  <a:cubicBezTo>
                    <a:pt x="1531366" y="0"/>
                    <a:pt x="796036" y="421513"/>
                    <a:pt x="398018" y="1108583"/>
                  </a:cubicBezTo>
                  <a:cubicBezTo>
                    <a:pt x="0" y="1795653"/>
                    <a:pt x="0" y="2643251"/>
                    <a:pt x="398018" y="3330321"/>
                  </a:cubicBezTo>
                  <a:cubicBezTo>
                    <a:pt x="796036" y="4017391"/>
                    <a:pt x="1531366" y="4438904"/>
                    <a:pt x="2325370" y="4435475"/>
                  </a:cubicBezTo>
                  <a:cubicBezTo>
                    <a:pt x="3119374" y="4439031"/>
                    <a:pt x="3854704" y="4017391"/>
                    <a:pt x="4252722" y="3330321"/>
                  </a:cubicBezTo>
                  <a:cubicBezTo>
                    <a:pt x="4650740" y="2643251"/>
                    <a:pt x="4650740" y="1795780"/>
                    <a:pt x="4252722" y="1108710"/>
                  </a:cubicBezTo>
                  <a:cubicBezTo>
                    <a:pt x="3854704" y="421640"/>
                    <a:pt x="3119374" y="0"/>
                    <a:pt x="2325370" y="3556"/>
                  </a:cubicBezTo>
                  <a:close/>
                </a:path>
              </a:pathLst>
            </a:custGeom>
            <a:blipFill>
              <a:blip r:embed="rId4"/>
              <a:stretch>
                <a:fillRect l="-2235" t="-2469" r="-2235" b="-24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26353" y="3813070"/>
            <a:ext cx="3554888" cy="3393006"/>
            <a:chOff x="0" y="0"/>
            <a:chExt cx="4739851" cy="4524008"/>
          </a:xfrm>
        </p:grpSpPr>
        <p:sp>
          <p:nvSpPr>
            <p:cNvPr id="11" name="Freeform 11"/>
            <p:cNvSpPr/>
            <p:nvPr/>
          </p:nvSpPr>
          <p:spPr>
            <a:xfrm>
              <a:off x="-127" y="0"/>
              <a:ext cx="4740148" cy="4523994"/>
            </a:xfrm>
            <a:custGeom>
              <a:avLst/>
              <a:gdLst/>
              <a:ahLst/>
              <a:cxnLst/>
              <a:rect l="l" t="t" r="r" b="b"/>
              <a:pathLst>
                <a:path w="4740148" h="4523994">
                  <a:moveTo>
                    <a:pt x="2370074" y="3556"/>
                  </a:moveTo>
                  <a:cubicBezTo>
                    <a:pt x="1560830" y="0"/>
                    <a:pt x="811530" y="429641"/>
                    <a:pt x="405765" y="1129919"/>
                  </a:cubicBezTo>
                  <a:cubicBezTo>
                    <a:pt x="0" y="1830197"/>
                    <a:pt x="127" y="2693924"/>
                    <a:pt x="405765" y="3394075"/>
                  </a:cubicBezTo>
                  <a:cubicBezTo>
                    <a:pt x="811403" y="4094226"/>
                    <a:pt x="1560830" y="4523994"/>
                    <a:pt x="2370074" y="4520311"/>
                  </a:cubicBezTo>
                  <a:cubicBezTo>
                    <a:pt x="3179318" y="4523867"/>
                    <a:pt x="3928618" y="4094226"/>
                    <a:pt x="4334383" y="3394075"/>
                  </a:cubicBezTo>
                  <a:cubicBezTo>
                    <a:pt x="4740148" y="2693924"/>
                    <a:pt x="4740021" y="1830070"/>
                    <a:pt x="4334383" y="1129792"/>
                  </a:cubicBezTo>
                  <a:cubicBezTo>
                    <a:pt x="3928745" y="429514"/>
                    <a:pt x="3179318" y="0"/>
                    <a:pt x="2370074" y="3556"/>
                  </a:cubicBezTo>
                  <a:close/>
                </a:path>
              </a:pathLst>
            </a:custGeom>
            <a:blipFill>
              <a:blip r:embed="rId5"/>
              <a:stretch>
                <a:fillRect l="-2234" t="-2467" r="-2233" b="-2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88556" y="3749280"/>
            <a:ext cx="3549157" cy="3387536"/>
            <a:chOff x="0" y="0"/>
            <a:chExt cx="4732209" cy="45167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32401" cy="4516628"/>
            </a:xfrm>
            <a:custGeom>
              <a:avLst/>
              <a:gdLst/>
              <a:ahLst/>
              <a:cxnLst/>
              <a:rect l="l" t="t" r="r" b="b"/>
              <a:pathLst>
                <a:path w="4732401" h="4516628">
                  <a:moveTo>
                    <a:pt x="2366137" y="3556"/>
                  </a:moveTo>
                  <a:cubicBezTo>
                    <a:pt x="1558163" y="0"/>
                    <a:pt x="810006" y="429006"/>
                    <a:pt x="405003" y="1128014"/>
                  </a:cubicBezTo>
                  <a:cubicBezTo>
                    <a:pt x="0" y="1827022"/>
                    <a:pt x="0" y="2689479"/>
                    <a:pt x="405003" y="3388614"/>
                  </a:cubicBezTo>
                  <a:cubicBezTo>
                    <a:pt x="810006" y="4087749"/>
                    <a:pt x="1558163" y="4516628"/>
                    <a:pt x="2366137" y="4513072"/>
                  </a:cubicBezTo>
                  <a:cubicBezTo>
                    <a:pt x="3174111" y="4516628"/>
                    <a:pt x="3922141" y="4087749"/>
                    <a:pt x="4327271" y="3388614"/>
                  </a:cubicBezTo>
                  <a:cubicBezTo>
                    <a:pt x="4732401" y="2689479"/>
                    <a:pt x="4732274" y="1827149"/>
                    <a:pt x="4327271" y="1128014"/>
                  </a:cubicBezTo>
                  <a:cubicBezTo>
                    <a:pt x="3922268" y="428879"/>
                    <a:pt x="3174111" y="0"/>
                    <a:pt x="2366137" y="3556"/>
                  </a:cubicBezTo>
                  <a:close/>
                </a:path>
              </a:pathLst>
            </a:custGeom>
            <a:blipFill>
              <a:blip r:embed="rId6"/>
              <a:stretch>
                <a:fillRect l="-2235" t="-17458" r="-2232" b="-174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925756" y="381000"/>
            <a:ext cx="643648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8"/>
              </a:lnSpc>
            </a:pPr>
            <a:r>
              <a:rPr lang="en-US" sz="8299" b="1" spc="-5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OUR  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33821" y="8343900"/>
            <a:ext cx="37719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Vilajini.Y</a:t>
            </a:r>
          </a:p>
          <a:p>
            <a:pPr algn="ctr">
              <a:lnSpc>
                <a:spcPts val="3598"/>
              </a:lnSpc>
            </a:pPr>
            <a:r>
              <a:rPr lang="en-US" sz="2999" b="1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26353" y="8305800"/>
            <a:ext cx="324396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Sujeevan.R</a:t>
            </a:r>
          </a:p>
          <a:p>
            <a:pPr algn="ctr">
              <a:lnSpc>
                <a:spcPts val="3600"/>
              </a:lnSpc>
            </a:pPr>
            <a:r>
              <a:rPr lang="en-US" sz="3000" b="1" spc="-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IT20657314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13392" y="8305800"/>
            <a:ext cx="389948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Niles A.P</a:t>
            </a:r>
          </a:p>
          <a:p>
            <a:pPr algn="ctr">
              <a:lnSpc>
                <a:spcPts val="3600"/>
              </a:lnSpc>
            </a:pPr>
            <a:r>
              <a:rPr lang="en-US" sz="3000" b="1" spc="-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91" y="2011571"/>
            <a:ext cx="15797267" cy="704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3509" lvl="2" indent="-291170" algn="l">
              <a:lnSpc>
                <a:spcPts val="4584"/>
              </a:lnSpc>
              <a:buFont typeface="Arial"/>
              <a:buChar char="⚬"/>
            </a:pPr>
            <a:r>
              <a:rPr lang="en-US" sz="3821" b="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In recent years, </a:t>
            </a:r>
            <a:r>
              <a:rPr lang="en-US" sz="3821" b="1" dirty="0" err="1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personalised</a:t>
            </a:r>
            <a:r>
              <a:rPr lang="en-US" sz="3821" b="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 learning has become increasingly important, with a focus on adapting educational experiences to meet individual student needs.</a:t>
            </a:r>
          </a:p>
          <a:p>
            <a:pPr marL="873509" lvl="2" indent="-291170" algn="l">
              <a:lnSpc>
                <a:spcPts val="4584"/>
              </a:lnSpc>
            </a:pPr>
            <a:endParaRPr lang="en-US" sz="3821" b="1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873509" lvl="2" indent="-291170" algn="l">
              <a:lnSpc>
                <a:spcPts val="4584"/>
              </a:lnSpc>
              <a:buFont typeface="Arial"/>
              <a:buChar char="⚬"/>
            </a:pPr>
            <a:r>
              <a:rPr lang="en-US" sz="3821" b="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Traditional educational systems often struggle to provide tailored learning paths, which can lead to student disengagement and uneven skill development.</a:t>
            </a:r>
          </a:p>
          <a:p>
            <a:pPr marL="582339" lvl="2" algn="l">
              <a:lnSpc>
                <a:spcPts val="4584"/>
              </a:lnSpc>
            </a:pPr>
            <a:endParaRPr lang="en-US" sz="3821" b="1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873509" lvl="2" indent="-291170" algn="l">
              <a:lnSpc>
                <a:spcPts val="4584"/>
              </a:lnSpc>
              <a:buFont typeface="Arial"/>
              <a:buChar char="⚬"/>
            </a:pPr>
            <a:r>
              <a:rPr lang="en-US" sz="3821" b="1" dirty="0">
                <a:solidFill>
                  <a:srgbClr val="2A266D"/>
                </a:solidFill>
                <a:latin typeface="Cambria Bold"/>
              </a:rPr>
              <a:t>AI-driven learning paths provide real-time adjustments, ensuring students receive appropriate content and challenges</a:t>
            </a:r>
          </a:p>
          <a:p>
            <a:pPr marL="582339" lvl="2" algn="l">
              <a:lnSpc>
                <a:spcPts val="4584"/>
              </a:lnSpc>
            </a:pPr>
            <a:endParaRPr lang="en-US" sz="3821" b="1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873509" lvl="2" indent="-291170" algn="l">
              <a:lnSpc>
                <a:spcPts val="4584"/>
              </a:lnSpc>
            </a:pPr>
            <a:endParaRPr lang="en-US" sz="3821" b="1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27274" y="273468"/>
            <a:ext cx="465400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 dirty="0" err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Backround</a:t>
            </a:r>
            <a:endParaRPr lang="en-US" sz="5798" b="1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7" name="Freeform 7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 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  24-25J-185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49218" y="6012071"/>
            <a:ext cx="3780559" cy="3780559"/>
            <a:chOff x="0" y="0"/>
            <a:chExt cx="5040745" cy="50407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40757" cy="5040757"/>
            </a:xfrm>
            <a:custGeom>
              <a:avLst/>
              <a:gdLst/>
              <a:ahLst/>
              <a:cxnLst/>
              <a:rect l="l" t="t" r="r" b="b"/>
              <a:pathLst>
                <a:path w="5040757" h="5040757">
                  <a:moveTo>
                    <a:pt x="0" y="0"/>
                  </a:moveTo>
                  <a:lnTo>
                    <a:pt x="5040757" y="0"/>
                  </a:lnTo>
                  <a:lnTo>
                    <a:pt x="5040757" y="5040757"/>
                  </a:lnTo>
                  <a:lnTo>
                    <a:pt x="0" y="504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5881" y="1684240"/>
            <a:ext cx="1640061" cy="1640061"/>
            <a:chOff x="0" y="0"/>
            <a:chExt cx="2186748" cy="21867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6686" cy="2186686"/>
            </a:xfrm>
            <a:custGeom>
              <a:avLst/>
              <a:gdLst/>
              <a:ahLst/>
              <a:cxnLst/>
              <a:rect l="l" t="t" r="r" b="b"/>
              <a:pathLst>
                <a:path w="2186686" h="2186686">
                  <a:moveTo>
                    <a:pt x="0" y="0"/>
                  </a:moveTo>
                  <a:lnTo>
                    <a:pt x="2186686" y="0"/>
                  </a:lnTo>
                  <a:lnTo>
                    <a:pt x="2186686" y="2186686"/>
                  </a:lnTo>
                  <a:lnTo>
                    <a:pt x="0" y="218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40764" y="33538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46307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46637" y="3089281"/>
            <a:ext cx="115889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899" b="1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51851" y="2891211"/>
            <a:ext cx="781006" cy="788816"/>
            <a:chOff x="0" y="0"/>
            <a:chExt cx="1041341" cy="10517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239180" y="1653499"/>
            <a:ext cx="4377284" cy="4629558"/>
            <a:chOff x="0" y="0"/>
            <a:chExt cx="5836379" cy="61727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6412" cy="6172708"/>
            </a:xfrm>
            <a:custGeom>
              <a:avLst/>
              <a:gdLst/>
              <a:ahLst/>
              <a:cxnLst/>
              <a:rect l="l" t="t" r="r" b="b"/>
              <a:pathLst>
                <a:path w="5836412" h="6172708">
                  <a:moveTo>
                    <a:pt x="0" y="0"/>
                  </a:moveTo>
                  <a:lnTo>
                    <a:pt x="5836412" y="0"/>
                  </a:lnTo>
                  <a:lnTo>
                    <a:pt x="5836412" y="6172708"/>
                  </a:lnTo>
                  <a:lnTo>
                    <a:pt x="0" y="617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81" r="-2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">
            <a:extLst>
              <a:ext uri="{FF2B5EF4-FFF2-40B4-BE49-F238E27FC236}">
                <a16:creationId xmlns:a16="http://schemas.microsoft.com/office/drawing/2014/main" id="{099EFA55-FF46-49DD-9CD2-61B930B6C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839805"/>
            <a:ext cx="13898368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solidFill>
                  <a:srgbClr val="2A266D"/>
                </a:solidFill>
                <a:latin typeface="Cambria Bold"/>
              </a:rPr>
              <a:t>How can AI-driven learning enhance personalized education in vocational training for electricians?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b="1" dirty="0">
              <a:solidFill>
                <a:srgbClr val="2A266D"/>
              </a:solidFill>
              <a:latin typeface="Cambria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solidFill>
                  <a:srgbClr val="2A266D"/>
                </a:solidFill>
                <a:latin typeface="Cambria Bold"/>
              </a:rPr>
              <a:t>What impact does skill-based classification have on student engagement and learning outcomes in vocational education?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b="1" dirty="0">
              <a:solidFill>
                <a:srgbClr val="2A266D"/>
              </a:solidFill>
              <a:latin typeface="Cambria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solidFill>
                  <a:srgbClr val="2A266D"/>
                </a:solidFill>
                <a:latin typeface="Cambria Bold"/>
              </a:rPr>
              <a:t>How can a machine learning model effectively classify students into different skill levels (Beginner, Intermediate, Advanced) based on an initial assessment?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b="1" dirty="0">
              <a:solidFill>
                <a:srgbClr val="2A266D"/>
              </a:solidFill>
              <a:latin typeface="Cambria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solidFill>
                  <a:srgbClr val="2A266D"/>
                </a:solidFill>
                <a:latin typeface="Cambria Bold"/>
              </a:rPr>
              <a:t>How does real-time content and quiz adaptation improve knowledge retention and course completion rates?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b="1" dirty="0">
              <a:solidFill>
                <a:srgbClr val="2A266D"/>
              </a:solidFill>
              <a:latin typeface="Cambria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solidFill>
                  <a:srgbClr val="2A266D"/>
                </a:solidFill>
                <a:latin typeface="Cambria Bold"/>
              </a:rPr>
              <a:t>What role does personalized feedback and multilingual support play in improving accessibility and student performance in vocational training? </a:t>
            </a: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EF42DEC2-B8E4-4763-8618-2042A739051A}"/>
              </a:ext>
            </a:extLst>
          </p:cNvPr>
          <p:cNvGrpSpPr/>
          <p:nvPr/>
        </p:nvGrpSpPr>
        <p:grpSpPr>
          <a:xfrm>
            <a:off x="819194" y="4136818"/>
            <a:ext cx="781006" cy="788816"/>
            <a:chOff x="0" y="0"/>
            <a:chExt cx="1041341" cy="1051755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1A5FB9E9-45FF-4DC5-B37A-95A045861784}"/>
                </a:ext>
              </a:extLst>
            </p:cNvPr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F3AF2C4D-19DB-45C5-A2C9-81ADB09D5FED}"/>
              </a:ext>
            </a:extLst>
          </p:cNvPr>
          <p:cNvGrpSpPr/>
          <p:nvPr/>
        </p:nvGrpSpPr>
        <p:grpSpPr>
          <a:xfrm>
            <a:off x="819194" y="5391807"/>
            <a:ext cx="781006" cy="788816"/>
            <a:chOff x="0" y="0"/>
            <a:chExt cx="1041341" cy="1051755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646B730-508A-498B-B213-D974688F3BCF}"/>
                </a:ext>
              </a:extLst>
            </p:cNvPr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14">
            <a:extLst>
              <a:ext uri="{FF2B5EF4-FFF2-40B4-BE49-F238E27FC236}">
                <a16:creationId xmlns:a16="http://schemas.microsoft.com/office/drawing/2014/main" id="{FD6473FA-4842-48AC-93E1-50FA56C0A220}"/>
              </a:ext>
            </a:extLst>
          </p:cNvPr>
          <p:cNvGrpSpPr/>
          <p:nvPr/>
        </p:nvGrpSpPr>
        <p:grpSpPr>
          <a:xfrm>
            <a:off x="819194" y="6641664"/>
            <a:ext cx="781006" cy="788816"/>
            <a:chOff x="0" y="0"/>
            <a:chExt cx="1041341" cy="105175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514EA38-017A-4592-B6EF-80602B0D8FC2}"/>
                </a:ext>
              </a:extLst>
            </p:cNvPr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14">
            <a:extLst>
              <a:ext uri="{FF2B5EF4-FFF2-40B4-BE49-F238E27FC236}">
                <a16:creationId xmlns:a16="http://schemas.microsoft.com/office/drawing/2014/main" id="{D3CC4044-4C29-45CE-B6C0-81CF53EB78A5}"/>
              </a:ext>
            </a:extLst>
          </p:cNvPr>
          <p:cNvGrpSpPr/>
          <p:nvPr/>
        </p:nvGrpSpPr>
        <p:grpSpPr>
          <a:xfrm>
            <a:off x="819194" y="7891521"/>
            <a:ext cx="781006" cy="788816"/>
            <a:chOff x="0" y="0"/>
            <a:chExt cx="1041341" cy="1051755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C38E4C2E-3A7C-4ADB-BF0D-64835D91D1D8}"/>
                </a:ext>
              </a:extLst>
            </p:cNvPr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93164" y="50683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8"/>
              </a:lnSpc>
            </a:pPr>
            <a:r>
              <a:rPr lang="en-US" sz="5899" b="1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Gap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543661" y="2230767"/>
            <a:ext cx="7006473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8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Novelty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1370" y="3061170"/>
            <a:ext cx="7695021" cy="412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258" lvl="2" indent="-226086" algn="l">
              <a:lnSpc>
                <a:spcPts val="3560"/>
              </a:lnSpc>
              <a:buFont typeface="Arial"/>
              <a:buChar char="⚬"/>
            </a:pPr>
            <a:r>
              <a:rPr lang="en-US" sz="2967" b="1" dirty="0">
                <a:solidFill>
                  <a:srgbClr val="000000"/>
                </a:solidFill>
                <a:latin typeface="Cambria Bold"/>
              </a:rPr>
              <a:t>AI-Driven Skill Classification</a:t>
            </a:r>
          </a:p>
          <a:p>
            <a:pPr marL="452172" lvl="2" algn="l">
              <a:lnSpc>
                <a:spcPts val="3560"/>
              </a:lnSpc>
            </a:pPr>
            <a:endParaRPr lang="en-US" sz="2967" b="1" dirty="0">
              <a:solidFill>
                <a:srgbClr val="000000"/>
              </a:solidFill>
              <a:latin typeface="Cambria Bold"/>
            </a:endParaRPr>
          </a:p>
          <a:p>
            <a:pPr marL="678258" lvl="2" indent="-226086" algn="l">
              <a:lnSpc>
                <a:spcPts val="3560"/>
              </a:lnSpc>
              <a:buFont typeface="Arial"/>
              <a:buChar char="⚬"/>
            </a:pPr>
            <a:r>
              <a:rPr lang="en-US" sz="2967" b="1" dirty="0">
                <a:solidFill>
                  <a:srgbClr val="000000"/>
                </a:solidFill>
                <a:latin typeface="Cambria Bold"/>
              </a:rPr>
              <a:t>Real-Time Adaptive Learning</a:t>
            </a:r>
          </a:p>
          <a:p>
            <a:pPr marL="452172" lvl="2" algn="l">
              <a:lnSpc>
                <a:spcPts val="3560"/>
              </a:lnSpc>
            </a:pPr>
            <a:endParaRPr lang="en-US" sz="2967" b="1" dirty="0">
              <a:solidFill>
                <a:srgbClr val="000000"/>
              </a:solidFill>
              <a:latin typeface="Cambria Bold"/>
            </a:endParaRPr>
          </a:p>
          <a:p>
            <a:pPr marL="678258" lvl="2" indent="-226086" algn="l">
              <a:lnSpc>
                <a:spcPts val="3560"/>
              </a:lnSpc>
              <a:buFont typeface="Arial"/>
              <a:buChar char="⚬"/>
            </a:pPr>
            <a:r>
              <a:rPr lang="en-US" sz="2967" b="1" dirty="0">
                <a:solidFill>
                  <a:srgbClr val="000000"/>
                </a:solidFill>
                <a:latin typeface="Cambria Bold"/>
              </a:rPr>
              <a:t>Intelligent Error-Based Learning</a:t>
            </a:r>
          </a:p>
          <a:p>
            <a:pPr marL="452172" lvl="2" algn="l">
              <a:lnSpc>
                <a:spcPts val="3560"/>
              </a:lnSpc>
            </a:pPr>
            <a:endParaRPr lang="en-US" sz="2967" b="1" dirty="0">
              <a:solidFill>
                <a:srgbClr val="000000"/>
              </a:solidFill>
              <a:latin typeface="Cambria Bold"/>
            </a:endParaRPr>
          </a:p>
          <a:p>
            <a:pPr marL="678258" lvl="2" indent="-226086" algn="l">
              <a:lnSpc>
                <a:spcPts val="3560"/>
              </a:lnSpc>
              <a:buFont typeface="Arial"/>
              <a:buChar char="⚬"/>
            </a:pPr>
            <a:r>
              <a:rPr lang="en-US" sz="2967" b="1" dirty="0">
                <a:solidFill>
                  <a:srgbClr val="000000"/>
                </a:solidFill>
                <a:latin typeface="Cambria Bold"/>
              </a:rPr>
              <a:t>Multilingual Learning Environment</a:t>
            </a:r>
            <a:endParaRPr lang="en-US" sz="2967" b="1" dirty="0">
              <a:solidFill>
                <a:srgbClr val="000000"/>
              </a:solidFill>
              <a:latin typeface="Cambria Bold"/>
              <a:sym typeface="Cambria Bold"/>
            </a:endParaRPr>
          </a:p>
          <a:p>
            <a:pPr marL="678258" lvl="2" indent="-226086" algn="l">
              <a:lnSpc>
                <a:spcPts val="3560"/>
              </a:lnSpc>
              <a:buFont typeface="Arial"/>
              <a:buChar char="⚬"/>
            </a:pPr>
            <a:endParaRPr lang="en-US" sz="2967" b="1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678258" lvl="2" indent="-226086" algn="l">
              <a:lnSpc>
                <a:spcPts val="3560"/>
              </a:lnSpc>
              <a:buFont typeface="Arial"/>
              <a:buChar char="⚬"/>
            </a:pPr>
            <a:r>
              <a:rPr lang="en-US" sz="2967" b="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Personalized Pathways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98707" y="98285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2C64DF-3736-4EBD-AF03-3583C6C1E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945162"/>
            <a:ext cx="10363695" cy="61701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93164" y="48778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139" y="4429125"/>
            <a:ext cx="449250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Sub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064" y="2687706"/>
            <a:ext cx="1647518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916" lvl="2" indent="-192972" algn="l">
              <a:lnSpc>
                <a:spcPts val="3039"/>
              </a:lnSpc>
              <a:buFont typeface="Arial"/>
              <a:buChar char="⚬"/>
            </a:pPr>
            <a:r>
              <a:rPr lang="en-US" sz="2745" b="1" dirty="0">
                <a:solidFill>
                  <a:srgbClr val="2A266D"/>
                </a:solidFill>
                <a:latin typeface="Cambria Bold"/>
              </a:rPr>
              <a:t>Develop an AI-based skill-based personalized learning path for vocational education, specifically in the electrician course, to classify students based on their skill levels and personalize their learning experience.</a:t>
            </a:r>
            <a:endParaRPr lang="en-US" sz="2745" b="1" dirty="0">
              <a:solidFill>
                <a:srgbClr val="2A266D"/>
              </a:solidFill>
              <a:latin typeface="Cambria Bold"/>
              <a:sym typeface="Cambri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8545" y="1886814"/>
            <a:ext cx="449250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599" b="1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Main Objectives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38121" y="730668"/>
            <a:ext cx="871376" cy="879836"/>
            <a:chOff x="0" y="0"/>
            <a:chExt cx="1161835" cy="11731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1796" cy="1173099"/>
            </a:xfrm>
            <a:custGeom>
              <a:avLst/>
              <a:gdLst/>
              <a:ahLst/>
              <a:cxnLst/>
              <a:rect l="l" t="t" r="r" b="b"/>
              <a:pathLst>
                <a:path w="1161796" h="1173099">
                  <a:moveTo>
                    <a:pt x="0" y="0"/>
                  </a:moveTo>
                  <a:lnTo>
                    <a:pt x="1161796" y="0"/>
                  </a:lnTo>
                  <a:lnTo>
                    <a:pt x="1161796" y="1173099"/>
                  </a:lnTo>
                  <a:lnTo>
                    <a:pt x="0" y="1173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3941" y="407523"/>
            <a:ext cx="1602009" cy="1526124"/>
            <a:chOff x="0" y="0"/>
            <a:chExt cx="2136012" cy="20348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36013" cy="2034794"/>
            </a:xfrm>
            <a:custGeom>
              <a:avLst/>
              <a:gdLst/>
              <a:ahLst/>
              <a:cxnLst/>
              <a:rect l="l" t="t" r="r" b="b"/>
              <a:pathLst>
                <a:path w="2136013" h="2034794">
                  <a:moveTo>
                    <a:pt x="0" y="0"/>
                  </a:moveTo>
                  <a:lnTo>
                    <a:pt x="2136013" y="0"/>
                  </a:lnTo>
                  <a:lnTo>
                    <a:pt x="2136013" y="2034794"/>
                  </a:lnTo>
                  <a:lnTo>
                    <a:pt x="0" y="2034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29704" y="506523"/>
            <a:ext cx="559448" cy="600383"/>
            <a:chOff x="0" y="0"/>
            <a:chExt cx="745931" cy="800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5871" cy="800481"/>
            </a:xfrm>
            <a:custGeom>
              <a:avLst/>
              <a:gdLst/>
              <a:ahLst/>
              <a:cxnLst/>
              <a:rect l="l" t="t" r="r" b="b"/>
              <a:pathLst>
                <a:path w="745871" h="800481">
                  <a:moveTo>
                    <a:pt x="0" y="0"/>
                  </a:moveTo>
                  <a:lnTo>
                    <a:pt x="745871" y="0"/>
                  </a:lnTo>
                  <a:lnTo>
                    <a:pt x="745871" y="800481"/>
                  </a:lnTo>
                  <a:lnTo>
                    <a:pt x="0" y="800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8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7723" y="1933648"/>
            <a:ext cx="480797" cy="412284"/>
            <a:chOff x="0" y="0"/>
            <a:chExt cx="641063" cy="5497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1096" cy="549656"/>
            </a:xfrm>
            <a:custGeom>
              <a:avLst/>
              <a:gdLst/>
              <a:ahLst/>
              <a:cxnLst/>
              <a:rect l="l" t="t" r="r" b="b"/>
              <a:pathLst>
                <a:path w="641096" h="549656">
                  <a:moveTo>
                    <a:pt x="0" y="0"/>
                  </a:moveTo>
                  <a:lnTo>
                    <a:pt x="641096" y="0"/>
                  </a:lnTo>
                  <a:lnTo>
                    <a:pt x="641096" y="549656"/>
                  </a:lnTo>
                  <a:lnTo>
                    <a:pt x="0" y="549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547" r="5" b="-55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85548" y="3457147"/>
            <a:ext cx="6676357" cy="5007268"/>
            <a:chOff x="0" y="0"/>
            <a:chExt cx="8901809" cy="66763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01811" cy="6676390"/>
            </a:xfrm>
            <a:custGeom>
              <a:avLst/>
              <a:gdLst/>
              <a:ahLst/>
              <a:cxnLst/>
              <a:rect l="l" t="t" r="r" b="b"/>
              <a:pathLst>
                <a:path w="8901811" h="6676390">
                  <a:moveTo>
                    <a:pt x="0" y="0"/>
                  </a:moveTo>
                  <a:lnTo>
                    <a:pt x="8901811" y="0"/>
                  </a:lnTo>
                  <a:lnTo>
                    <a:pt x="8901811" y="6676390"/>
                  </a:lnTo>
                  <a:lnTo>
                    <a:pt x="0" y="6676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751648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1AE50E79-E21D-45CC-A9CC-B84095B4D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64" y="5143500"/>
            <a:ext cx="16659279" cy="29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5" b="1" dirty="0">
                <a:solidFill>
                  <a:srgbClr val="2A266D"/>
                </a:solidFill>
                <a:latin typeface="Cambria Bold"/>
              </a:rPr>
              <a:t>Implement real-time skill evaluation mechanisms to assess students' proficiency and classify them into skill levels (Beginner, Intermediate, Advanced).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5" b="1" dirty="0">
                <a:solidFill>
                  <a:srgbClr val="2A266D"/>
                </a:solidFill>
                <a:latin typeface="Cambria Bold"/>
              </a:rPr>
              <a:t>Develop a </a:t>
            </a:r>
            <a:r>
              <a:rPr lang="en-US" altLang="en-US" sz="2745" b="1" dirty="0" err="1">
                <a:solidFill>
                  <a:srgbClr val="2A266D"/>
                </a:solidFill>
                <a:latin typeface="Cambria Bold"/>
              </a:rPr>
              <a:t>mechanisum</a:t>
            </a:r>
            <a:r>
              <a:rPr lang="en-US" altLang="en-US" sz="2745" b="1" dirty="0">
                <a:solidFill>
                  <a:srgbClr val="2A266D"/>
                </a:solidFill>
                <a:latin typeface="Cambria Bold"/>
              </a:rPr>
              <a:t> for complexity adjustment to modify content difficulty based on students' quiz performance and learning progress.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5" b="1" dirty="0">
                <a:solidFill>
                  <a:srgbClr val="2A266D"/>
                </a:solidFill>
                <a:latin typeface="Cambria Bold"/>
              </a:rPr>
              <a:t>Design a system for continuous calibration of learning content, ensuring that students receive appropriate content, tutorials, and resources aligned with their skill level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5372" y="2242298"/>
            <a:ext cx="14443073" cy="7308682"/>
            <a:chOff x="0" y="0"/>
            <a:chExt cx="19257431" cy="97449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57390" cy="9744964"/>
            </a:xfrm>
            <a:custGeom>
              <a:avLst/>
              <a:gdLst/>
              <a:ahLst/>
              <a:cxnLst/>
              <a:rect l="l" t="t" r="r" b="b"/>
              <a:pathLst>
                <a:path w="19257390" h="9744964">
                  <a:moveTo>
                    <a:pt x="0" y="0"/>
                  </a:moveTo>
                  <a:lnTo>
                    <a:pt x="19257390" y="0"/>
                  </a:lnTo>
                  <a:lnTo>
                    <a:pt x="19257390" y="9744964"/>
                  </a:lnTo>
                  <a:lnTo>
                    <a:pt x="0" y="9744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950" b="-29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016459" y="57150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04048" y="980945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3315" y="2409693"/>
            <a:ext cx="484202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Functional requirements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83010" y="2395406"/>
            <a:ext cx="66675" cy="6896232"/>
            <a:chOff x="0" y="0"/>
            <a:chExt cx="88900" cy="9194976"/>
          </a:xfrm>
        </p:grpSpPr>
        <p:sp>
          <p:nvSpPr>
            <p:cNvPr id="8" name="Freeform 8"/>
            <p:cNvSpPr/>
            <p:nvPr/>
          </p:nvSpPr>
          <p:spPr>
            <a:xfrm>
              <a:off x="0" y="44450"/>
              <a:ext cx="88900" cy="9106027"/>
            </a:xfrm>
            <a:custGeom>
              <a:avLst/>
              <a:gdLst/>
              <a:ahLst/>
              <a:cxnLst/>
              <a:rect l="l" t="t" r="r" b="b"/>
              <a:pathLst>
                <a:path w="88900" h="9106027">
                  <a:moveTo>
                    <a:pt x="88900" y="0"/>
                  </a:moveTo>
                  <a:lnTo>
                    <a:pt x="88900" y="9106027"/>
                  </a:lnTo>
                  <a:lnTo>
                    <a:pt x="0" y="9106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FA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081513" y="2409693"/>
            <a:ext cx="484202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Non-functional requirements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50430" y="4110289"/>
            <a:ext cx="790887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461" lvl="2" indent="-208820" algn="l">
              <a:lnSpc>
                <a:spcPts val="3288"/>
              </a:lnSpc>
              <a:buFont typeface="Arial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Availability</a:t>
            </a:r>
          </a:p>
          <a:p>
            <a:pPr marL="626461" lvl="2" indent="-208820" algn="l">
              <a:lnSpc>
                <a:spcPts val="3288"/>
              </a:lnSpc>
              <a:buFont typeface="Arial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Reliability </a:t>
            </a:r>
          </a:p>
          <a:p>
            <a:pPr marL="626461" lvl="2" indent="-208820" algn="l">
              <a:lnSpc>
                <a:spcPts val="3288"/>
              </a:lnSpc>
              <a:buFont typeface="Arial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Speed </a:t>
            </a:r>
          </a:p>
          <a:p>
            <a:pPr marL="626461" lvl="2" indent="-208820" algn="l">
              <a:lnSpc>
                <a:spcPts val="3288"/>
              </a:lnSpc>
              <a:buFont typeface="Arial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Performance </a:t>
            </a:r>
          </a:p>
          <a:p>
            <a:pPr marL="626461" lvl="2" indent="-208820" algn="l">
              <a:lnSpc>
                <a:spcPts val="3288"/>
              </a:lnSpc>
              <a:buFont typeface="Arial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Security </a:t>
            </a:r>
          </a:p>
          <a:p>
            <a:pPr marL="626461" lvl="2" indent="-208820" algn="l">
              <a:lnSpc>
                <a:spcPts val="3288"/>
              </a:lnSpc>
              <a:buFont typeface="Arial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 Privacy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6750" y="282993"/>
            <a:ext cx="1305919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78"/>
              </a:lnSpc>
            </a:pPr>
            <a:r>
              <a:rPr lang="en-US" sz="5899" b="1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Component Specific Requirements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914680" y="5818471"/>
            <a:ext cx="3663888" cy="4004714"/>
            <a:chOff x="0" y="0"/>
            <a:chExt cx="4885184" cy="53396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85182" cy="5339588"/>
            </a:xfrm>
            <a:custGeom>
              <a:avLst/>
              <a:gdLst/>
              <a:ahLst/>
              <a:cxnLst/>
              <a:rect l="l" t="t" r="r" b="b"/>
              <a:pathLst>
                <a:path w="4885182" h="5339588">
                  <a:moveTo>
                    <a:pt x="0" y="0"/>
                  </a:moveTo>
                  <a:lnTo>
                    <a:pt x="4885182" y="0"/>
                  </a:lnTo>
                  <a:lnTo>
                    <a:pt x="4885182" y="5339588"/>
                  </a:lnTo>
                  <a:lnTo>
                    <a:pt x="0" y="5339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056448" y="9785085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1B26DFB3-1201-4560-97EC-6A349538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520" y="4174764"/>
            <a:ext cx="7029452" cy="304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0" b="1" dirty="0">
                <a:solidFill>
                  <a:srgbClr val="2A266D"/>
                </a:solidFill>
                <a:latin typeface="Cambria Bold"/>
              </a:rPr>
              <a:t>User Authentication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0" b="1" dirty="0">
                <a:solidFill>
                  <a:srgbClr val="2A266D"/>
                </a:solidFill>
                <a:latin typeface="Cambria Bold"/>
              </a:rPr>
              <a:t>Skill-Based Classification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0" b="1" dirty="0">
                <a:solidFill>
                  <a:srgbClr val="2A266D"/>
                </a:solidFill>
                <a:latin typeface="Cambria Bold"/>
              </a:rPr>
              <a:t>Adaptive Learning Path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0" b="1" dirty="0">
                <a:solidFill>
                  <a:srgbClr val="2A266D"/>
                </a:solidFill>
                <a:latin typeface="Cambria Bold"/>
              </a:rPr>
              <a:t>Content Management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0" b="1" dirty="0">
                <a:solidFill>
                  <a:srgbClr val="2A266D"/>
                </a:solidFill>
                <a:latin typeface="Cambria Bold"/>
              </a:rPr>
              <a:t>Communication Module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0" b="1" dirty="0">
                <a:solidFill>
                  <a:srgbClr val="2A266D"/>
                </a:solidFill>
                <a:latin typeface="Cambria Bold"/>
              </a:rPr>
              <a:t>Multilingual Support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740" b="1" dirty="0">
                <a:solidFill>
                  <a:srgbClr val="2A266D"/>
                </a:solidFill>
                <a:latin typeface="Cambria Bold"/>
              </a:rPr>
              <a:t>Integration with External Systems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8519" y="2068319"/>
            <a:ext cx="17064996" cy="7482661"/>
            <a:chOff x="0" y="0"/>
            <a:chExt cx="22753328" cy="99768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53320" cy="9976866"/>
            </a:xfrm>
            <a:custGeom>
              <a:avLst/>
              <a:gdLst/>
              <a:ahLst/>
              <a:cxnLst/>
              <a:rect l="l" t="t" r="r" b="b"/>
              <a:pathLst>
                <a:path w="22753320" h="9976866">
                  <a:moveTo>
                    <a:pt x="0" y="0"/>
                  </a:moveTo>
                  <a:lnTo>
                    <a:pt x="22753320" y="0"/>
                  </a:lnTo>
                  <a:lnTo>
                    <a:pt x="22753320" y="9976866"/>
                  </a:lnTo>
                  <a:lnTo>
                    <a:pt x="0" y="9976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79415" y="570748"/>
            <a:ext cx="97291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78"/>
              </a:lnSpc>
            </a:pPr>
            <a:r>
              <a:rPr lang="en-US" sz="5899" b="1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 Breakdown 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8848" y="9810750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91113" y="2249817"/>
            <a:ext cx="12562924" cy="7008483"/>
            <a:chOff x="0" y="0"/>
            <a:chExt cx="16750565" cy="93446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50537" cy="9344660"/>
            </a:xfrm>
            <a:custGeom>
              <a:avLst/>
              <a:gdLst/>
              <a:ahLst/>
              <a:cxnLst/>
              <a:rect l="l" t="t" r="r" b="b"/>
              <a:pathLst>
                <a:path w="16750537" h="9344660">
                  <a:moveTo>
                    <a:pt x="0" y="0"/>
                  </a:moveTo>
                  <a:lnTo>
                    <a:pt x="16750537" y="0"/>
                  </a:lnTo>
                  <a:lnTo>
                    <a:pt x="16750537" y="9344660"/>
                  </a:lnTo>
                  <a:lnTo>
                    <a:pt x="0" y="9344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3164" y="50683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8"/>
              </a:lnSpc>
            </a:pPr>
            <a:r>
              <a:rPr lang="en-US" sz="5899" b="1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Gantt Chart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1887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" y="0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3454" y="1839017"/>
            <a:ext cx="15169685" cy="630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580" lvl="2" indent="-185860" algn="just">
              <a:lnSpc>
                <a:spcPts val="2926"/>
              </a:lnSpc>
              <a:buFont typeface="Arial"/>
              <a:buChar char="⚬"/>
            </a:pPr>
            <a:r>
              <a:rPr lang="en-US" sz="2438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Collect student data such as performance scores, course content, and engagement levels.</a:t>
            </a:r>
          </a:p>
          <a:p>
            <a:pPr marL="557580" lvl="2" indent="-185860" algn="just">
              <a:lnSpc>
                <a:spcPts val="2926"/>
              </a:lnSpc>
            </a:pPr>
            <a:endParaRPr lang="en-US" sz="2438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57580" lvl="2" indent="-185860" algn="just">
              <a:lnSpc>
                <a:spcPts val="2926"/>
              </a:lnSpc>
              <a:buFont typeface="Arial"/>
              <a:buChar char="⚬"/>
            </a:pPr>
            <a:r>
              <a:rPr lang="en-US" sz="2438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Clean and prepare the data for training, ensuring it's ready for the AI models.</a:t>
            </a:r>
          </a:p>
          <a:p>
            <a:pPr marL="557580" lvl="2" indent="-185860" algn="just">
              <a:lnSpc>
                <a:spcPts val="2926"/>
              </a:lnSpc>
            </a:pPr>
            <a:endParaRPr lang="en-US" sz="2438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57580" lvl="2" indent="-185860" algn="just">
              <a:lnSpc>
                <a:spcPts val="2926"/>
              </a:lnSpc>
              <a:buFont typeface="Arial"/>
              <a:buChar char="⚬"/>
            </a:pPr>
            <a:r>
              <a:rPr lang="en-US" sz="2438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Choose and build AI models that predict student performance and customize learning paths.</a:t>
            </a:r>
          </a:p>
          <a:p>
            <a:pPr marL="557580" lvl="2" indent="-185860" algn="just">
              <a:lnSpc>
                <a:spcPts val="2926"/>
              </a:lnSpc>
            </a:pPr>
            <a:endParaRPr lang="en-US" sz="2438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57580" lvl="2" indent="-185860" algn="just">
              <a:lnSpc>
                <a:spcPts val="2926"/>
              </a:lnSpc>
              <a:buFont typeface="Arial"/>
              <a:buChar char="⚬"/>
            </a:pPr>
            <a:r>
              <a:rPr lang="en-US" sz="2438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Train the AI models and test their accuracy to ensure they work effectively.</a:t>
            </a:r>
          </a:p>
          <a:p>
            <a:pPr marL="557580" lvl="2" indent="-185860" algn="just">
              <a:lnSpc>
                <a:spcPts val="2926"/>
              </a:lnSpc>
            </a:pPr>
            <a:endParaRPr lang="en-US" sz="2438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57580" lvl="2" indent="-185860" algn="just">
              <a:lnSpc>
                <a:spcPts val="2926"/>
              </a:lnSpc>
              <a:buFont typeface="Arial"/>
              <a:buChar char="⚬"/>
            </a:pPr>
            <a:r>
              <a:rPr lang="en-US" sz="2438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Integrate the AI with the educational platform, making it easy to use for students and teachers.</a:t>
            </a:r>
          </a:p>
          <a:p>
            <a:pPr marL="557580" lvl="2" indent="-185860" algn="just">
              <a:lnSpc>
                <a:spcPts val="2926"/>
              </a:lnSpc>
            </a:pPr>
            <a:endParaRPr lang="en-US" sz="2438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57580" lvl="2" indent="-185860" algn="just">
              <a:lnSpc>
                <a:spcPts val="2926"/>
              </a:lnSpc>
              <a:buFont typeface="Arial"/>
              <a:buChar char="⚬"/>
            </a:pPr>
            <a:r>
              <a:rPr lang="en-US" sz="2438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Allow the AI to adjust the difficulty of tasks based on how students are performing in real-time.</a:t>
            </a:r>
          </a:p>
          <a:p>
            <a:pPr marL="557580" lvl="2" indent="-185860" algn="just">
              <a:lnSpc>
                <a:spcPts val="2926"/>
              </a:lnSpc>
            </a:pPr>
            <a:endParaRPr lang="en-US" sz="2438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57580" lvl="2" indent="-185860" algn="just">
              <a:lnSpc>
                <a:spcPts val="2926"/>
              </a:lnSpc>
              <a:buFont typeface="Arial"/>
              <a:buChar char="⚬"/>
            </a:pPr>
            <a:r>
              <a:rPr lang="en-US" sz="2438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Keep track of student progress, with the AI constantly refining learning paths and materials.</a:t>
            </a:r>
          </a:p>
          <a:p>
            <a:pPr marL="557580" lvl="2" indent="-185860" algn="just">
              <a:lnSpc>
                <a:spcPts val="2926"/>
              </a:lnSpc>
            </a:pPr>
            <a:endParaRPr lang="en-US" sz="2438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57580" lvl="2" indent="-185860" algn="just">
              <a:lnSpc>
                <a:spcPts val="2926"/>
              </a:lnSpc>
              <a:buFont typeface="Arial"/>
              <a:buChar char="⚬"/>
            </a:pPr>
            <a:r>
              <a:rPr lang="en-US" sz="2438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Provide instant feedback to students and suggest ways to improve, using data to enhance the AI.</a:t>
            </a:r>
          </a:p>
          <a:p>
            <a:pPr marL="557580" lvl="2" indent="-185860" algn="just">
              <a:lnSpc>
                <a:spcPts val="2926"/>
              </a:lnSpc>
            </a:pPr>
            <a:endParaRPr lang="en-US" sz="2438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57580" lvl="2" indent="-185860" algn="just">
              <a:lnSpc>
                <a:spcPts val="2926"/>
              </a:lnSpc>
            </a:pPr>
            <a:endParaRPr lang="en-US" sz="2438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6" name="Freeform 6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39891" y="3098353"/>
            <a:ext cx="3532350" cy="4090294"/>
            <a:chOff x="0" y="0"/>
            <a:chExt cx="4709800" cy="5453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09795" cy="5453761"/>
            </a:xfrm>
            <a:custGeom>
              <a:avLst/>
              <a:gdLst/>
              <a:ahLst/>
              <a:cxnLst/>
              <a:rect l="l" t="t" r="r" b="b"/>
              <a:pathLst>
                <a:path w="4709795" h="5453761">
                  <a:moveTo>
                    <a:pt x="0" y="0"/>
                  </a:moveTo>
                  <a:lnTo>
                    <a:pt x="4709795" y="0"/>
                  </a:lnTo>
                  <a:lnTo>
                    <a:pt x="4709795" y="5453761"/>
                  </a:lnTo>
                  <a:lnTo>
                    <a:pt x="0" y="545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5000"/>
              </a:blip>
              <a:stretch>
                <a:fillRect l="-1233" r="-1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99161" y="276225"/>
            <a:ext cx="1132036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37342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21177" y="570748"/>
            <a:ext cx="631167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78"/>
              </a:lnSpc>
            </a:pPr>
            <a:r>
              <a:rPr lang="en-US" sz="5899" b="1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821" y="2654335"/>
            <a:ext cx="16954516" cy="420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783" b="1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[1]J. Smith, R. Patel, and M. Brown, "AI-Driven Personalized Learning Systems: A Review," in Proc. IEEE Int. Conf. on e-Learning, 2023, pp. 124-129.</a:t>
            </a:r>
          </a:p>
          <a:p>
            <a:pPr algn="l">
              <a:lnSpc>
                <a:spcPts val="3340"/>
              </a:lnSpc>
            </a:pPr>
            <a:endParaRPr lang="en-US" sz="2783" b="1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40"/>
              </a:lnSpc>
            </a:pPr>
            <a:r>
              <a:rPr lang="en-US" sz="2783" b="1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[2</a:t>
            </a:r>
            <a:r>
              <a:rPr lang="en-US" sz="2783" b="1" u="sng">
                <a:solidFill>
                  <a:srgbClr val="0000FF"/>
                </a:solidFill>
                <a:latin typeface="Cambria Bold"/>
                <a:ea typeface="Cambria Bold"/>
                <a:cs typeface="Cambria Bold"/>
                <a:sym typeface="Cambria Bold"/>
                <a:hlinkClick r:id="rId3" tooltip="https://link.springer.com/article/10.1186/s40561-019-0089-y"/>
              </a:rPr>
              <a:t>]A. Gomez, P. Clark, and S. Johnson, "Machine Learning Techniques for Personalized Education," in Proc. IEEE Global Engineering Education Conference (EDUCON), 2023, pp. 678-682.</a:t>
            </a:r>
          </a:p>
          <a:p>
            <a:pPr algn="l">
              <a:lnSpc>
                <a:spcPts val="3340"/>
              </a:lnSpc>
            </a:pPr>
            <a:endParaRPr lang="en-US" sz="2783" b="1" u="sng">
              <a:solidFill>
                <a:srgbClr val="0000FF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r>
              <a:rPr lang="en-US" sz="2783" b="1" u="sng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[3</a:t>
            </a:r>
            <a:r>
              <a:rPr lang="en-US" sz="2783" b="1" u="sng">
                <a:solidFill>
                  <a:srgbClr val="0000FF"/>
                </a:solidFill>
                <a:latin typeface="Cambria Bold"/>
                <a:ea typeface="Cambria Bold"/>
                <a:cs typeface="Cambria Bold"/>
                <a:sym typeface="Cambria Bold"/>
                <a:hlinkClick r:id="rId3" tooltip="https://link.springer.com/article/10.1186/s40561-019-0089-y"/>
              </a:rPr>
              <a:t>]M. K. Lee and T. Kim, "Personalized Learning in AI-Enhanced Classrooms," in IEEE Transactions on Learning Technologies, vol. 15, no. 3, pp. 788-797, 2023.</a:t>
            </a:r>
          </a:p>
          <a:p>
            <a:pPr algn="l">
              <a:lnSpc>
                <a:spcPts val="3340"/>
              </a:lnSpc>
            </a:pPr>
            <a:endParaRPr lang="en-US" sz="2783" b="1" u="sng">
              <a:solidFill>
                <a:srgbClr val="0000FF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endParaRPr lang="en-US" sz="2783" b="1" u="sng">
              <a:solidFill>
                <a:srgbClr val="0000FF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89742" y="98285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24-25J-185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4659" y="-197785"/>
            <a:ext cx="7418070" cy="10494505"/>
            <a:chOff x="0" y="0"/>
            <a:chExt cx="9890760" cy="13992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90760" cy="13992733"/>
            </a:xfrm>
            <a:custGeom>
              <a:avLst/>
              <a:gdLst/>
              <a:ahLst/>
              <a:cxnLst/>
              <a:rect l="l" t="t" r="r" b="b"/>
              <a:pathLst>
                <a:path w="9890760" h="13992733">
                  <a:moveTo>
                    <a:pt x="0" y="0"/>
                  </a:moveTo>
                  <a:lnTo>
                    <a:pt x="0" y="13992733"/>
                  </a:lnTo>
                  <a:lnTo>
                    <a:pt x="9890760" y="13992733"/>
                  </a:lnTo>
                  <a:cubicBezTo>
                    <a:pt x="9890760" y="6265926"/>
                    <a:pt x="5461635" y="0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56104" r="-561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97866" y="4654314"/>
            <a:ext cx="7485309" cy="7485309"/>
            <a:chOff x="0" y="0"/>
            <a:chExt cx="9980412" cy="9980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80422" cy="9980422"/>
            </a:xfrm>
            <a:custGeom>
              <a:avLst/>
              <a:gdLst/>
              <a:ahLst/>
              <a:cxnLst/>
              <a:rect l="l" t="t" r="r" b="b"/>
              <a:pathLst>
                <a:path w="9980422" h="9980422">
                  <a:moveTo>
                    <a:pt x="0" y="9980422"/>
                  </a:moveTo>
                  <a:lnTo>
                    <a:pt x="9980422" y="9980422"/>
                  </a:lnTo>
                  <a:lnTo>
                    <a:pt x="9980422" y="0"/>
                  </a:lnTo>
                  <a:cubicBezTo>
                    <a:pt x="4469257" y="0"/>
                    <a:pt x="0" y="4469257"/>
                    <a:pt x="0" y="9980422"/>
                  </a:cubicBezTo>
                  <a:close/>
                </a:path>
              </a:pathLst>
            </a:custGeom>
            <a:blipFill>
              <a:blip r:embed="rId3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82132" y="2114789"/>
            <a:ext cx="13505868" cy="522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68771" lvl="2" indent="-656257" algn="l">
              <a:lnSpc>
                <a:spcPts val="10335"/>
              </a:lnSpc>
              <a:buAutoNum type="arabicPeriod"/>
            </a:pPr>
            <a:r>
              <a:rPr lang="en-US" sz="8612" b="1">
                <a:solidFill>
                  <a:srgbClr val="808FA4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Problem</a:t>
            </a:r>
          </a:p>
          <a:p>
            <a:pPr marL="1968771" lvl="2" indent="-656257" algn="l">
              <a:lnSpc>
                <a:spcPts val="10335"/>
              </a:lnSpc>
              <a:buAutoNum type="arabicPeriod"/>
            </a:pPr>
            <a:r>
              <a:rPr lang="en-US" sz="8612" b="1">
                <a:solidFill>
                  <a:srgbClr val="808FA4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</a:t>
            </a:r>
          </a:p>
          <a:p>
            <a:pPr marL="1968771" lvl="2" indent="-656257" algn="l">
              <a:lnSpc>
                <a:spcPts val="10335"/>
              </a:lnSpc>
              <a:buAutoNum type="arabicPeriod"/>
            </a:pPr>
            <a:r>
              <a:rPr lang="en-US" sz="8612" b="1" spc="-5">
                <a:solidFill>
                  <a:srgbClr val="808FA4"/>
                </a:solidFill>
                <a:latin typeface="Cambria Bold"/>
                <a:ea typeface="Cambria Bold"/>
                <a:cs typeface="Cambria Bold"/>
                <a:sym typeface="Cambria Bold"/>
              </a:rPr>
              <a:t>Overall System Diagram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71939" y="342900"/>
            <a:ext cx="7325927" cy="13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8"/>
              </a:lnSpc>
            </a:pPr>
            <a:r>
              <a:rPr lang="en-US" sz="8799" b="1" u="sng" spc="-6">
                <a:solidFill>
                  <a:srgbClr val="808FA4"/>
                </a:solidFill>
                <a:latin typeface="Cambria Bold"/>
                <a:ea typeface="Cambria Bold"/>
                <a:cs typeface="Cambria Bold"/>
                <a:sym typeface="Cambria Bold"/>
              </a:rPr>
              <a:t>Introduction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242020" y="9767190"/>
            <a:ext cx="841680" cy="47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&lt;number&gt;</a:t>
            </a:r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520500" y="9843135"/>
            <a:ext cx="1420020" cy="33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08/07/24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0015380"/>
            <a:ext cx="18288180" cy="271620"/>
            <a:chOff x="0" y="0"/>
            <a:chExt cx="24384240" cy="362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254" cy="362204"/>
            </a:xfrm>
            <a:custGeom>
              <a:avLst/>
              <a:gdLst/>
              <a:ahLst/>
              <a:cxnLst/>
              <a:rect l="l" t="t" r="r" b="b"/>
              <a:pathLst>
                <a:path w="24384254" h="362204">
                  <a:moveTo>
                    <a:pt x="0" y="362204"/>
                  </a:moveTo>
                  <a:lnTo>
                    <a:pt x="9606915" y="0"/>
                  </a:lnTo>
                  <a:lnTo>
                    <a:pt x="24384254" y="362204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009650"/>
            <a:ext cx="9941825" cy="8577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5"/>
              </a:lnSpc>
            </a:pPr>
            <a:r>
              <a:rPr lang="en-US" sz="7135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Gamification and Game-Based Learning for Vocational Education </a:t>
            </a:r>
          </a:p>
          <a:p>
            <a:pPr algn="ctr">
              <a:lnSpc>
                <a:spcPts val="8565"/>
              </a:lnSpc>
            </a:pPr>
            <a:endParaRPr lang="en-US" sz="7135" dirty="0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ctr">
              <a:lnSpc>
                <a:spcPts val="8565"/>
              </a:lnSpc>
            </a:pPr>
            <a:endParaRPr lang="en-US" sz="7135" dirty="0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r">
              <a:lnSpc>
                <a:spcPts val="5190"/>
              </a:lnSpc>
            </a:pPr>
            <a:r>
              <a:rPr lang="en-US" sz="4325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IT21347726</a:t>
            </a:r>
          </a:p>
          <a:p>
            <a:pPr algn="r">
              <a:lnSpc>
                <a:spcPts val="5190"/>
              </a:lnSpc>
            </a:pPr>
            <a:r>
              <a:rPr lang="en-US" sz="4325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Niles A.P</a:t>
            </a:r>
          </a:p>
          <a:p>
            <a:pPr algn="r">
              <a:lnSpc>
                <a:spcPts val="5190"/>
              </a:lnSpc>
              <a:spcBef>
                <a:spcPct val="0"/>
              </a:spcBef>
            </a:pPr>
            <a:r>
              <a:rPr lang="en-US" sz="4325" spc="-3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Information Technology</a:t>
            </a:r>
            <a:r>
              <a:rPr lang="en-US" sz="4325" spc="-3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7924800" cy="10296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-4762"/>
            <a:ext cx="10111471" cy="10291762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1991" y="2672607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spc="-5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84650" y="1246921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Backround</a:t>
            </a:r>
          </a:p>
        </p:txBody>
      </p:sp>
      <p:sp>
        <p:nvSpPr>
          <p:cNvPr id="5" name="AutoShape 5"/>
          <p:cNvSpPr/>
          <p:nvPr/>
        </p:nvSpPr>
        <p:spPr>
          <a:xfrm>
            <a:off x="9986145" y="6625575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21254" y="2696850"/>
            <a:ext cx="54220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22681" y="4039078"/>
            <a:ext cx="581916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Problems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84650" y="5514975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67443" y="6992288"/>
            <a:ext cx="4219194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Methodology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768937" y="2328008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9768937" y="3782269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9768937" y="5148262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91" y="2002046"/>
            <a:ext cx="18114109" cy="539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075" lvl="1" algn="l">
              <a:lnSpc>
                <a:spcPts val="5260"/>
              </a:lnSpc>
            </a:pPr>
            <a:r>
              <a:rPr lang="en-US" sz="438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Why is Gamification and Game-Based Learning for Vocational Education  important?</a:t>
            </a:r>
          </a:p>
          <a:p>
            <a:pPr marL="473075" lvl="1" algn="l">
              <a:lnSpc>
                <a:spcPts val="5260"/>
              </a:lnSpc>
            </a:pPr>
            <a:endParaRPr lang="en-US" sz="4380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946150" lvl="1" indent="-473075" algn="l">
              <a:lnSpc>
                <a:spcPts val="5260"/>
              </a:lnSpc>
              <a:buFont typeface="Arial" panose="020B0604020202020204"/>
              <a:buChar char="•"/>
            </a:pPr>
            <a:r>
              <a:rPr lang="en-US" sz="438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Gamification and Game-Based Learning in vocational education make learning more engaging and effective by integrating interactive elements. This approach enhances skill development, motivation, and real-world application, better preparing students for modern job demands.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27274" y="282993"/>
            <a:ext cx="46540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Backround</a:t>
            </a:r>
          </a:p>
        </p:txBody>
      </p:sp>
      <p:sp>
        <p:nvSpPr>
          <p:cNvPr id="5" name="Freeform 5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40764" y="344905"/>
            <a:ext cx="7006473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1815766"/>
            <a:ext cx="16687800" cy="628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Main reasons why Gamification and Game-Based Learning for Vocational Education is important?</a:t>
            </a:r>
          </a:p>
          <a:p>
            <a:pPr algn="just">
              <a:lnSpc>
                <a:spcPts val="3480"/>
              </a:lnSpc>
            </a:pPr>
            <a:endParaRPr lang="en-US" sz="29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Enhanced Engagement: Increases student motivation and active participation in learning activities.</a:t>
            </a: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Practical Skill Development: Provides hands-on, risk-free practice of real-world tasks.</a:t>
            </a: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Improved Learning Outcomes: Facilitates better retention and understanding of complex concepts.</a:t>
            </a: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Personalized Learning: Adapts to individual student needs, allowing for customized learning paths.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93164" y="497305"/>
            <a:ext cx="700647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7714" y="4645238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Sub 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89" y="2968243"/>
            <a:ext cx="1647518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35" lvl="1" indent="-273685" algn="l">
              <a:lnSpc>
                <a:spcPts val="3040"/>
              </a:lnSpc>
              <a:buFont typeface="Arial" panose="020B0604020202020204"/>
              <a:buChar char="•"/>
            </a:pPr>
            <a:r>
              <a:rPr lang="en-US" sz="2530" spc="-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and implement gamified learning modules tailored for vocational education, incorporating virtual scenarios that address the specific training needs of electricians. Integrate collaborative learning approaches within the game-based environment and establish a robust progress tracking system for both learners and instructors.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8214" y="2015743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Main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064" y="5705475"/>
            <a:ext cx="17866936" cy="209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Identify and gamify key concepts in electrical systems.</a:t>
            </a: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interactive modules with quizzes and games.</a:t>
            </a: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Create and refine realistic virtual scenarios for electricians.</a:t>
            </a: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Design team-based challenges and a platform for collaboration.</a:t>
            </a: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Implement a tracking system with analytics for monitoring progress and effectiveness.</a:t>
            </a:r>
          </a:p>
        </p:txBody>
      </p:sp>
      <p:sp>
        <p:nvSpPr>
          <p:cNvPr id="9" name="Freeform 9"/>
          <p:cNvSpPr/>
          <p:nvPr/>
        </p:nvSpPr>
        <p:spPr>
          <a:xfrm>
            <a:off x="638121" y="730668"/>
            <a:ext cx="871376" cy="879836"/>
          </a:xfrm>
          <a:custGeom>
            <a:avLst/>
            <a:gdLst/>
            <a:ahLst/>
            <a:cxnLst/>
            <a:rect l="l" t="t" r="r" b="b"/>
            <a:pathLst>
              <a:path w="871376" h="879836">
                <a:moveTo>
                  <a:pt x="0" y="0"/>
                </a:moveTo>
                <a:lnTo>
                  <a:pt x="871376" y="0"/>
                </a:lnTo>
                <a:lnTo>
                  <a:pt x="871376" y="879835"/>
                </a:lnTo>
                <a:lnTo>
                  <a:pt x="0" y="879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3941" y="407523"/>
            <a:ext cx="1602009" cy="1526124"/>
          </a:xfrm>
          <a:custGeom>
            <a:avLst/>
            <a:gdLst/>
            <a:ahLst/>
            <a:cxnLst/>
            <a:rect l="l" t="t" r="r" b="b"/>
            <a:pathLst>
              <a:path w="1602009" h="1526124">
                <a:moveTo>
                  <a:pt x="0" y="0"/>
                </a:moveTo>
                <a:lnTo>
                  <a:pt x="1602009" y="0"/>
                </a:lnTo>
                <a:lnTo>
                  <a:pt x="1602009" y="1526125"/>
                </a:lnTo>
                <a:lnTo>
                  <a:pt x="0" y="152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29704" y="506523"/>
            <a:ext cx="559448" cy="600383"/>
          </a:xfrm>
          <a:custGeom>
            <a:avLst/>
            <a:gdLst/>
            <a:ahLst/>
            <a:cxnLst/>
            <a:rect l="l" t="t" r="r" b="b"/>
            <a:pathLst>
              <a:path w="559448" h="600383">
                <a:moveTo>
                  <a:pt x="0" y="0"/>
                </a:moveTo>
                <a:lnTo>
                  <a:pt x="559448" y="0"/>
                </a:lnTo>
                <a:lnTo>
                  <a:pt x="559448" y="600382"/>
                </a:lnTo>
                <a:lnTo>
                  <a:pt x="0" y="600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97723" y="1933648"/>
            <a:ext cx="480797" cy="412284"/>
          </a:xfrm>
          <a:custGeom>
            <a:avLst/>
            <a:gdLst/>
            <a:ahLst/>
            <a:cxnLst/>
            <a:rect l="l" t="t" r="r" b="b"/>
            <a:pathLst>
              <a:path w="480797" h="412284">
                <a:moveTo>
                  <a:pt x="0" y="0"/>
                </a:moveTo>
                <a:lnTo>
                  <a:pt x="480796" y="0"/>
                </a:lnTo>
                <a:lnTo>
                  <a:pt x="480796" y="412283"/>
                </a:lnTo>
                <a:lnTo>
                  <a:pt x="0" y="412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12472"/>
            <a:ext cx="10111471" cy="10287000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9616165" y="3717697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9616165" y="5780083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03624" y="3703409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  <a:spcBef>
                <a:spcPct val="0"/>
              </a:spcBef>
            </a:pPr>
            <a:r>
              <a:rPr lang="en-US" sz="7199" spc="-5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8558" y="2446109"/>
            <a:ext cx="4660523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6165" y="6408258"/>
            <a:ext cx="471201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92837" y="4451122"/>
            <a:ext cx="687885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Tools and Technologies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94F5DBA-1B6F-FBAD-3037-A0EE44D8835D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8ED03-BA33-A1A0-C3D6-015B904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54BABD-F922-C43D-BA95-6301E7D68B74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C1FED06-A3DB-D67A-1BEE-F47F54CA5CF8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id="{77507FF5-469D-66D4-C991-E541B706E149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FE83A62-7817-EE83-2FC1-874403959F04}"/>
              </a:ext>
            </a:extLst>
          </p:cNvPr>
          <p:cNvSpPr txBox="1"/>
          <p:nvPr/>
        </p:nvSpPr>
        <p:spPr>
          <a:xfrm>
            <a:off x="4968152" y="282993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F2EC782-841B-65B4-9B21-A3072A834F5C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12" name="Picture 11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66432A43-6375-C551-F38C-4277DCFE1E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32280"/>
            <a:ext cx="9496859" cy="81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Tools and Technologies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7800" y="2271920"/>
            <a:ext cx="1135380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for version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Planner for Project Management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21000" y="1866900"/>
            <a:ext cx="1866900" cy="1006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15999" y="4381500"/>
            <a:ext cx="990600" cy="990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616" y="5143500"/>
            <a:ext cx="1732284" cy="1630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096" y="2315587"/>
            <a:ext cx="2143125" cy="128587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15999" y="6720213"/>
            <a:ext cx="1213934" cy="1251200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279415" y="570748"/>
            <a:ext cx="97291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Project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3315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Functional requirements</a:t>
            </a:r>
          </a:p>
        </p:txBody>
      </p:sp>
      <p:sp>
        <p:nvSpPr>
          <p:cNvPr id="6" name="AutoShape 6"/>
          <p:cNvSpPr/>
          <p:nvPr/>
        </p:nvSpPr>
        <p:spPr>
          <a:xfrm>
            <a:off x="8616347" y="2428743"/>
            <a:ext cx="0" cy="6829557"/>
          </a:xfrm>
          <a:prstGeom prst="line">
            <a:avLst/>
          </a:prstGeom>
          <a:ln w="66675" cap="flat">
            <a:solidFill>
              <a:srgbClr val="808FA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081513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Non-functional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3315" y="4110289"/>
            <a:ext cx="7908870" cy="33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Provide gamified modules with quizzes and puzzles for electrical.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Enable realistic virtual scenarios simulating industry challenges.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Support team-based challenges and learner communication.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Track progress, offer real-time feedback, and generate performance reports.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50430" y="4110289"/>
            <a:ext cx="7908870" cy="33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Scalability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Usability 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Performance 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Security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Reliability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Compatibility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endParaRPr lang="en-US" sz="2740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endParaRPr lang="en-US" sz="2740" spc="-1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5C37F-3189-DD5C-666F-0B0001EC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5E9D3-5522-6B72-0A07-B5973EFF289D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E8234D3-8E56-6B29-EEE1-8A7F8EEB6C71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id="{240B7D8E-DE63-0470-A195-4D0F75080AD3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4E0E503-8E8C-EF99-1816-52DCB5B5B688}"/>
              </a:ext>
            </a:extLst>
          </p:cNvPr>
          <p:cNvSpPr txBox="1"/>
          <p:nvPr/>
        </p:nvSpPr>
        <p:spPr>
          <a:xfrm>
            <a:off x="2842133" y="309463"/>
            <a:ext cx="12437053" cy="84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Project Management -  MS Planner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DA0D54E-5B87-B880-40FF-C6680A2667D7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FF317-6B0E-EF9A-1DB8-9FEDB632F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9" y="1469785"/>
            <a:ext cx="16763999" cy="80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82111" y="-46800"/>
            <a:ext cx="10405889" cy="10287000"/>
            <a:chOff x="0" y="0"/>
            <a:chExt cx="1387451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4496" cy="13716000"/>
            </a:xfrm>
            <a:custGeom>
              <a:avLst/>
              <a:gdLst/>
              <a:ahLst/>
              <a:cxnLst/>
              <a:rect l="l" t="t" r="r" b="b"/>
              <a:pathLst>
                <a:path w="13874496" h="13716000">
                  <a:moveTo>
                    <a:pt x="0" y="0"/>
                  </a:moveTo>
                  <a:lnTo>
                    <a:pt x="13874496" y="0"/>
                  </a:lnTo>
                  <a:lnTo>
                    <a:pt x="1387449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3178154"/>
            <a:ext cx="8220422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 b="1" i="1" spc="-6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Research  Problems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2765" y="698490"/>
            <a:ext cx="9874545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Traditional vocational training methods follow a one-size-fits-all approach, failing to meet individual student needs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53441" y="2546339"/>
            <a:ext cx="9463230" cy="28575"/>
            <a:chOff x="0" y="0"/>
            <a:chExt cx="12617640" cy="38100"/>
          </a:xfrm>
        </p:grpSpPr>
        <p:sp>
          <p:nvSpPr>
            <p:cNvPr id="9" name="Freeform 9"/>
            <p:cNvSpPr/>
            <p:nvPr/>
          </p:nvSpPr>
          <p:spPr>
            <a:xfrm>
              <a:off x="6350" y="0"/>
              <a:ext cx="12604877" cy="38100"/>
            </a:xfrm>
            <a:custGeom>
              <a:avLst/>
              <a:gdLst/>
              <a:ahLst/>
              <a:cxnLst/>
              <a:rect l="l" t="t" r="r" b="b"/>
              <a:pathLst>
                <a:path w="12604877" h="38100">
                  <a:moveTo>
                    <a:pt x="0" y="25400"/>
                  </a:moveTo>
                  <a:lnTo>
                    <a:pt x="12604877" y="0"/>
                  </a:lnTo>
                  <a:lnTo>
                    <a:pt x="12604877" y="12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10258" y="4625954"/>
            <a:ext cx="9463230" cy="28575"/>
            <a:chOff x="0" y="0"/>
            <a:chExt cx="12617640" cy="38100"/>
          </a:xfrm>
        </p:grpSpPr>
        <p:sp>
          <p:nvSpPr>
            <p:cNvPr id="11" name="Freeform 11"/>
            <p:cNvSpPr/>
            <p:nvPr/>
          </p:nvSpPr>
          <p:spPr>
            <a:xfrm>
              <a:off x="6350" y="0"/>
              <a:ext cx="12604877" cy="38100"/>
            </a:xfrm>
            <a:custGeom>
              <a:avLst/>
              <a:gdLst/>
              <a:ahLst/>
              <a:cxnLst/>
              <a:rect l="l" t="t" r="r" b="b"/>
              <a:pathLst>
                <a:path w="12604877" h="38100">
                  <a:moveTo>
                    <a:pt x="0" y="25400"/>
                  </a:moveTo>
                  <a:lnTo>
                    <a:pt x="12604877" y="0"/>
                  </a:lnTo>
                  <a:lnTo>
                    <a:pt x="12604877" y="12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14812" y="6707636"/>
            <a:ext cx="9463230" cy="28575"/>
            <a:chOff x="0" y="0"/>
            <a:chExt cx="12617640" cy="38100"/>
          </a:xfrm>
        </p:grpSpPr>
        <p:sp>
          <p:nvSpPr>
            <p:cNvPr id="13" name="Freeform 13"/>
            <p:cNvSpPr/>
            <p:nvPr/>
          </p:nvSpPr>
          <p:spPr>
            <a:xfrm>
              <a:off x="6350" y="0"/>
              <a:ext cx="12604877" cy="38100"/>
            </a:xfrm>
            <a:custGeom>
              <a:avLst/>
              <a:gdLst/>
              <a:ahLst/>
              <a:cxnLst/>
              <a:rect l="l" t="t" r="r" b="b"/>
              <a:pathLst>
                <a:path w="12604877" h="38100">
                  <a:moveTo>
                    <a:pt x="0" y="25400"/>
                  </a:moveTo>
                  <a:lnTo>
                    <a:pt x="12604877" y="0"/>
                  </a:lnTo>
                  <a:lnTo>
                    <a:pt x="12604877" y="12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72765" y="2778104"/>
            <a:ext cx="979645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Students often lose interest in vocational training due to the lack of interactive and immersive learning experiences.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2765" y="4864079"/>
            <a:ext cx="956733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Traditional assessment methods are slow, leading to delayed  that impacts student learning and skill development.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72765" y="6945762"/>
            <a:ext cx="10063131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Vocational training programs often fail to keep up with rapidly changing industry demands, leading to outdated skillsets.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90965-5436-87CA-8701-0565748F3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44F97CB-F194-853C-73A7-AA8696FA9B62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323183F-6285-B3F2-684C-8418D2656F8C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id="{A9A0AEBD-17D2-953B-E2D1-749C0CA7EACF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65BFB5A-E280-EC80-7C4A-C3F0C4549885}"/>
              </a:ext>
            </a:extLst>
          </p:cNvPr>
          <p:cNvSpPr txBox="1"/>
          <p:nvPr/>
        </p:nvSpPr>
        <p:spPr>
          <a:xfrm>
            <a:off x="2842133" y="309463"/>
            <a:ext cx="12437053" cy="84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GitHub Commits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1F90670-F9CB-828C-F0DF-5C203C442FD9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B3930-F322-D34D-8803-5ED7F8347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650" y="1675998"/>
            <a:ext cx="13712300" cy="738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79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EF59-1981-6BA3-50BD-3BF6CEA16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924C94-5053-8CE3-039A-EFDC3D9DCDF3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B264362-780B-B13F-397A-D1A911600DCA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id="{90AEE2DA-1982-CD45-11F4-D956CDD157B6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22D1135-567E-8CF6-D7D2-520C97F6C9C9}"/>
              </a:ext>
            </a:extLst>
          </p:cNvPr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 Done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B0F1D5E-B74B-3719-1BEC-3056F8F68025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B0775-B40D-BE92-C6F9-56FB3425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1693943"/>
            <a:ext cx="7543799" cy="78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40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A0F4-81F4-BDBD-2307-39976F4D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4509EE-B521-1103-D6A1-691E8FCCD565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8ADAB75-AD46-A21B-0E1C-8389720A0807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id="{68FA9CBF-A9BB-12B4-F0EF-627BE64DBF72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2483BEE-86AB-0D24-5CA0-58CC7197C947}"/>
              </a:ext>
            </a:extLst>
          </p:cNvPr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 Done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83475283-DE39-7E64-ED52-DA738D19C40E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C44A5-1317-3F1F-82A4-74100E555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66115"/>
            <a:ext cx="6318654" cy="7684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6B6C3-3CA4-86E2-A930-C641AB33B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1659860"/>
            <a:ext cx="7479114" cy="76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58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A16A-1B0A-BCD3-69AA-2CA9F2333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6AB60B-E7B1-4992-47E1-85B9CAB3A9CE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34A7C73-8C75-143C-E64E-F05C24C84BC2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id="{8549A713-A1CC-4986-13B2-C4EFA913BFCD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B19430-43D9-2E71-709B-47E1A593BCB7}"/>
              </a:ext>
            </a:extLst>
          </p:cNvPr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 Done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EE28749-5944-0013-0F97-E89EB112893A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B8FC7-9E9C-D766-E561-23B67E00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46" y="1697038"/>
            <a:ext cx="12913108" cy="697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61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E766-17CF-A17E-B9F0-1BE147D0E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41C8FDD-2BFA-CE02-8F51-8564FAE6446D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222378E-89B4-D081-0943-E4067F66778F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id="{5E9DDC60-B325-ACB1-DCDF-CB7C414807E0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C469FD5-9023-571C-84C4-2AC416E3BC2C}"/>
              </a:ext>
            </a:extLst>
          </p:cNvPr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 Done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456AD279-7807-CDEE-0760-34A2A654F533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50CF6-F550-234A-B314-637A8B983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368" y="1943100"/>
            <a:ext cx="1281526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15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048C8-5972-964A-EC99-270D3A69B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90D806-C3C1-C372-3EEE-1EA670A16A63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806692C-A934-DCA0-BD05-84C6EC26520B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id="{23DFC408-7BA5-F07F-5FD4-11CF4530B656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FCFA8C9-B1D6-C598-A819-FE2063ACCD52}"/>
              </a:ext>
            </a:extLst>
          </p:cNvPr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 Done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D5122CDC-BC61-7EE0-62D6-7A3440AC8376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A4C1-40B8-DAEF-0319-8EB2D88A6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046" y="2310683"/>
            <a:ext cx="11259228" cy="66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83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319A3-665B-5E2C-5A2A-13622D69C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C4B8BBB-6890-00DF-E6ED-E5ADDE02B51D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58AFC34-2EBC-44C0-2F49-7BA30B958FAE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id="{6089D8F4-65E5-F4CA-6B34-52A8A5EE879A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A176E1-C703-044C-5F6F-C8EA5A927118}"/>
              </a:ext>
            </a:extLst>
          </p:cNvPr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 Done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C47235E-EE89-58DF-C249-B4E3F4B696E0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ADCD9D-C63A-4F42-E982-00F6B7A3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476" y="1855893"/>
            <a:ext cx="8292648" cy="71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50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221177" y="570748"/>
            <a:ext cx="631167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000" y="2663860"/>
            <a:ext cx="17678399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[1] T. H. Hsu, K. H. Lin, and Y. C. Kuo, "Gamification for Vocational Education: An Empirical Study of a Gamified Learning System," IEEE Access, vol. 8, pp. 88910-88922, 2020. DOI: 10.1109/ACCESS.2020.2995947.</a:t>
            </a: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[2</a:t>
            </a:r>
            <a:r>
              <a:rPr lang="en-US" sz="2785" u="sng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] </a:t>
            </a: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M. Al-Ali, H. S. Al-Omari, and F. A. Al-</a:t>
            </a:r>
            <a:r>
              <a:rPr lang="en-US" sz="2785" dirty="0" err="1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Debei</a:t>
            </a: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, "The Impact of Game-Based Learning on Vocational Training: A Case Study," IEEE Transactions on Education, vol. 62, no. 3, pp. 154-161, Aug. 2019. DOI: 10.1109/TE.2019.2915110.</a:t>
            </a: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[3] Y. G. Li, Y. H. Chen, and J. J. Huang, "Design and Evaluation of a Gamified Learning Platform for Vocational Training," IEEE Transactions on Learning Technologies, vol. 12, no. 1, pp. 60-69, Jan.-Mar. 2019. DOI: 10.1109/TLT.2018.2879476.</a:t>
            </a: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[4] L. H. Yang, J. C. Chen, and M. K. Tsai, "Integrating Gamification into Vocational Education: A Study on Learning Outcomes and Engagement," IEEE Transactions on Education, vol. 65, no. 4, pp. 381-388, Nov. 2022. DOI: 10.1109/TE.2022.3165629.</a:t>
            </a:r>
          </a:p>
          <a:p>
            <a:pPr algn="l">
              <a:lnSpc>
                <a:spcPts val="3340"/>
              </a:lnSpc>
            </a:pPr>
            <a:endParaRPr lang="en-US" sz="2785" u="sng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  <a:hlinkClick r:id=""/>
            </a:endParaRPr>
          </a:p>
          <a:p>
            <a:pPr algn="l">
              <a:lnSpc>
                <a:spcPts val="3340"/>
              </a:lnSpc>
            </a:pPr>
            <a:endParaRPr lang="en-US" sz="2785" u="sng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  <a:hlinkClick r:id="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10"/>
            <a:ext cx="18288000" cy="10328220"/>
          </a:xfrm>
          <a:prstGeom prst="rect">
            <a:avLst/>
          </a:prstGeom>
        </p:spPr>
      </p:pic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60960" y="950526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82111" y="-46800"/>
            <a:ext cx="10405889" cy="10287000"/>
            <a:chOff x="0" y="0"/>
            <a:chExt cx="1387451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4496" cy="13716000"/>
            </a:xfrm>
            <a:custGeom>
              <a:avLst/>
              <a:gdLst/>
              <a:ahLst/>
              <a:cxnLst/>
              <a:rect l="l" t="t" r="r" b="b"/>
              <a:pathLst>
                <a:path w="13874496" h="13716000">
                  <a:moveTo>
                    <a:pt x="0" y="0"/>
                  </a:moveTo>
                  <a:lnTo>
                    <a:pt x="13874496" y="0"/>
                  </a:lnTo>
                  <a:lnTo>
                    <a:pt x="1387449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235" y="3178154"/>
            <a:ext cx="7819876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 b="1" i="1" spc="-6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Main 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01386" y="892154"/>
            <a:ext cx="9567338" cy="75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an AI-based training and assessment tool that transforms vocational education by providing personalized learning experiences, automating assessments with real-time feedback, and enhancing student engagement through gamification and interactive learning modules.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092334" y="0"/>
            <a:ext cx="10405889" cy="10287000"/>
            <a:chOff x="0" y="0"/>
            <a:chExt cx="1387451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4496" cy="13716000"/>
            </a:xfrm>
            <a:custGeom>
              <a:avLst/>
              <a:gdLst/>
              <a:ahLst/>
              <a:cxnLst/>
              <a:rect l="l" t="t" r="r" b="b"/>
              <a:pathLst>
                <a:path w="13874496" h="13716000">
                  <a:moveTo>
                    <a:pt x="0" y="0"/>
                  </a:moveTo>
                  <a:lnTo>
                    <a:pt x="13874496" y="0"/>
                  </a:lnTo>
                  <a:lnTo>
                    <a:pt x="1387449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7876" y="3182917"/>
            <a:ext cx="6508047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 b="1" i="1" spc="-6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Sub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19378" y="1019175"/>
            <a:ext cx="10078845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 b="1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AI-Viva Session and AI-chat bot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20662" y="2644754"/>
            <a:ext cx="9567338" cy="131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 b="1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Skill-Based Personalized Learning Path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0662" y="5887118"/>
            <a:ext cx="9658014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Gamification and Game-Based Learning for Vocational Education </a:t>
            </a:r>
          </a:p>
          <a:p>
            <a:pPr algn="l">
              <a:lnSpc>
                <a:spcPts val="5159"/>
              </a:lnSpc>
            </a:pPr>
            <a:endParaRPr lang="en-US" sz="4299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33462"/>
            <a:chOff x="0" y="0"/>
            <a:chExt cx="24384000" cy="1377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7950"/>
            </a:xfrm>
            <a:custGeom>
              <a:avLst/>
              <a:gdLst/>
              <a:ahLst/>
              <a:cxnLst/>
              <a:rect l="l" t="t" r="r" b="b"/>
              <a:pathLst>
                <a:path w="24384000" h="1377950">
                  <a:moveTo>
                    <a:pt x="0" y="0"/>
                  </a:moveTo>
                  <a:lnTo>
                    <a:pt x="24384000" y="0"/>
                  </a:lnTo>
                  <a:lnTo>
                    <a:pt x="24384000" y="1377950"/>
                  </a:lnTo>
                  <a:lnTo>
                    <a:pt x="0" y="137795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81717" y="133350"/>
            <a:ext cx="1012456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Overall System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8" name="Freeform 8"/>
          <p:cNvSpPr/>
          <p:nvPr/>
        </p:nvSpPr>
        <p:spPr>
          <a:xfrm>
            <a:off x="1600200" y="1257300"/>
            <a:ext cx="15468600" cy="8077201"/>
          </a:xfrm>
          <a:custGeom>
            <a:avLst/>
            <a:gdLst/>
            <a:ahLst/>
            <a:cxnLst/>
            <a:rect l="l" t="t" r="r" b="b"/>
            <a:pathLst>
              <a:path w="15468600" h="8077201">
                <a:moveTo>
                  <a:pt x="0" y="0"/>
                </a:moveTo>
                <a:lnTo>
                  <a:pt x="15468600" y="0"/>
                </a:lnTo>
                <a:lnTo>
                  <a:pt x="15468600" y="8077201"/>
                </a:lnTo>
                <a:lnTo>
                  <a:pt x="0" y="8077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738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68842" y="0"/>
            <a:ext cx="7046382" cy="10296720"/>
            <a:chOff x="0" y="0"/>
            <a:chExt cx="9395176" cy="13728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95206" cy="13728954"/>
            </a:xfrm>
            <a:custGeom>
              <a:avLst/>
              <a:gdLst/>
              <a:ahLst/>
              <a:cxnLst/>
              <a:rect l="l" t="t" r="r" b="b"/>
              <a:pathLst>
                <a:path w="9395206" h="13728954">
                  <a:moveTo>
                    <a:pt x="0" y="0"/>
                  </a:moveTo>
                  <a:lnTo>
                    <a:pt x="9395206" y="0"/>
                  </a:lnTo>
                  <a:lnTo>
                    <a:pt x="9395206" y="13728954"/>
                  </a:lnTo>
                  <a:lnTo>
                    <a:pt x="0" y="13728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063" r="-230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015380"/>
            <a:ext cx="18288190" cy="271653"/>
          </a:xfrm>
          <a:custGeom>
            <a:avLst/>
            <a:gdLst/>
            <a:ahLst/>
            <a:cxnLst/>
            <a:rect l="l" t="t" r="r" b="b"/>
            <a:pathLst>
              <a:path w="18288190" h="271653">
                <a:moveTo>
                  <a:pt x="0" y="0"/>
                </a:moveTo>
                <a:lnTo>
                  <a:pt x="18288190" y="0"/>
                </a:lnTo>
                <a:lnTo>
                  <a:pt x="18288190" y="271653"/>
                </a:lnTo>
                <a:lnTo>
                  <a:pt x="0" y="271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37940" y="9770332"/>
            <a:ext cx="1004544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|   Vilajini.Y</a:t>
            </a: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|   24-25J-185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000125"/>
            <a:ext cx="10477794" cy="780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6"/>
              </a:lnSpc>
            </a:pPr>
            <a:r>
              <a:rPr lang="en-US" sz="7521" b="1" i="1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</a:t>
            </a:r>
          </a:p>
          <a:p>
            <a:pPr algn="ctr">
              <a:lnSpc>
                <a:spcPts val="9026"/>
              </a:lnSpc>
            </a:pPr>
            <a:endParaRPr lang="en-US" sz="7521" b="1" i="1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ctr">
              <a:lnSpc>
                <a:spcPts val="9026"/>
              </a:lnSpc>
            </a:pPr>
            <a:r>
              <a:rPr lang="en-US" sz="7521" b="1" i="1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AI-Viva Session and AI-chat bot</a:t>
            </a:r>
          </a:p>
          <a:p>
            <a:pPr algn="ctr">
              <a:lnSpc>
                <a:spcPts val="9026"/>
              </a:lnSpc>
            </a:pPr>
            <a:endParaRPr lang="en-US" sz="7521" b="1" i="1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r">
              <a:lnSpc>
                <a:spcPts val="5470"/>
              </a:lnSpc>
            </a:pPr>
            <a:r>
              <a:rPr lang="en-US" sz="4558" b="1" i="1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It21189258</a:t>
            </a:r>
          </a:p>
          <a:p>
            <a:pPr algn="r">
              <a:lnSpc>
                <a:spcPts val="5470"/>
              </a:lnSpc>
            </a:pPr>
            <a:r>
              <a:rPr lang="en-US" sz="4558" b="1" i="1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Vilajini.Y</a:t>
            </a:r>
          </a:p>
          <a:p>
            <a:pPr algn="r">
              <a:lnSpc>
                <a:spcPts val="5470"/>
              </a:lnSpc>
            </a:pPr>
            <a:r>
              <a:rPr lang="en-US" sz="4558" b="1" i="1" spc="-3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Information Technology</a:t>
            </a:r>
            <a:r>
              <a:rPr lang="en-US" sz="4558" b="1" i="1" spc="-3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27274" y="273468"/>
            <a:ext cx="4654007" cy="88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8" b="1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Background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5163" y="2249627"/>
            <a:ext cx="17752837" cy="5572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45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AI-driven viva sessions simulate multiple questions.</a:t>
            </a:r>
          </a:p>
          <a:p>
            <a:pPr algn="l">
              <a:lnSpc>
                <a:spcPts val="5518"/>
              </a:lnSpc>
            </a:pPr>
            <a:endParaRPr lang="en-US" sz="4599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5518"/>
              </a:lnSpc>
            </a:pPr>
            <a:r>
              <a:rPr lang="en-US" sz="45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Utilise AI to create a virtual mentor for vocational education.</a:t>
            </a:r>
          </a:p>
          <a:p>
            <a:pPr algn="l">
              <a:lnSpc>
                <a:spcPts val="5518"/>
              </a:lnSpc>
            </a:pPr>
            <a:endParaRPr lang="en-US" sz="4599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1051438" lvl="2" indent="-350479" algn="l">
              <a:lnSpc>
                <a:spcPts val="5518"/>
              </a:lnSpc>
            </a:pPr>
            <a:r>
              <a:rPr lang="en-US" sz="45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Facilitate continuous improvement and skill development.</a:t>
            </a:r>
          </a:p>
          <a:p>
            <a:pPr marL="1051438" lvl="2" indent="-350479" algn="l">
              <a:lnSpc>
                <a:spcPts val="5518"/>
              </a:lnSpc>
            </a:pPr>
            <a:endParaRPr lang="en-US" sz="4599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1051438" lvl="2" indent="-350479" algn="l">
              <a:lnSpc>
                <a:spcPts val="5518"/>
              </a:lnSpc>
            </a:pPr>
            <a:endParaRPr lang="en-US" sz="4599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1051438" lvl="2" indent="-350479" algn="l">
              <a:lnSpc>
                <a:spcPts val="5518"/>
              </a:lnSpc>
              <a:buFont typeface="Arial"/>
              <a:buChar char="⚬"/>
            </a:pPr>
            <a:endParaRPr lang="en-US" sz="4599" b="1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4F8E80B8-4227-47D8-ABF0-A97AF9B26C70}"/>
</file>

<file path=customXml/itemProps2.xml><?xml version="1.0" encoding="utf-8"?>
<ds:datastoreItem xmlns:ds="http://schemas.openxmlformats.org/officeDocument/2006/customXml" ds:itemID="{D7780C70-FE4A-47D2-B46B-248BCB24D9FF}"/>
</file>

<file path=customXml/itemProps3.xml><?xml version="1.0" encoding="utf-8"?>
<ds:datastoreItem xmlns:ds="http://schemas.openxmlformats.org/officeDocument/2006/customXml" ds:itemID="{09C6A36C-8D38-4204-B338-CE6F3E33824F}"/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1992</Words>
  <Application>Microsoft Office PowerPoint</Application>
  <PresentationFormat>Custom</PresentationFormat>
  <Paragraphs>355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Cambria</vt:lpstr>
      <vt:lpstr>Cambria Bold</vt:lpstr>
      <vt:lpstr>Arial</vt:lpstr>
      <vt:lpstr>Times New Roman</vt:lpstr>
      <vt:lpstr>Times New Roman Bold</vt:lpstr>
      <vt:lpstr>League Spartan</vt:lpstr>
      <vt:lpstr>Calibri</vt:lpstr>
      <vt:lpstr>Cambria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Proposal-prsentation-stuct.ppt.pptx</dc:title>
  <cp:lastModifiedBy>Prathosh Niles</cp:lastModifiedBy>
  <cp:revision>4</cp:revision>
  <dcterms:created xsi:type="dcterms:W3CDTF">2006-08-16T00:00:00Z</dcterms:created>
  <dcterms:modified xsi:type="dcterms:W3CDTF">2025-03-18T13:18:29Z</dcterms:modified>
  <dc:identifier>DAGNynN3rEo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